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851" r:id="rId2"/>
    <p:sldId id="857" r:id="rId3"/>
    <p:sldId id="859" r:id="rId4"/>
    <p:sldId id="858" r:id="rId5"/>
    <p:sldId id="852" r:id="rId6"/>
    <p:sldId id="854" r:id="rId7"/>
    <p:sldId id="860" r:id="rId8"/>
    <p:sldId id="855" r:id="rId9"/>
    <p:sldId id="856" r:id="rId10"/>
    <p:sldId id="866" r:id="rId11"/>
    <p:sldId id="861" r:id="rId12"/>
    <p:sldId id="872" r:id="rId13"/>
    <p:sldId id="862" r:id="rId14"/>
    <p:sldId id="863" r:id="rId15"/>
    <p:sldId id="864" r:id="rId16"/>
    <p:sldId id="867" r:id="rId17"/>
    <p:sldId id="869" r:id="rId18"/>
    <p:sldId id="868" r:id="rId19"/>
    <p:sldId id="870" r:id="rId20"/>
    <p:sldId id="87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144" y="5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CCD609-E50A-4BB9-99C0-64050A3D5A9C}"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4C84A61A-74E3-4FA0-B585-87E501A49F28}">
      <dgm:prSet/>
      <dgm:spPr/>
      <dgm:t>
        <a:bodyPr/>
        <a:lstStyle/>
        <a:p>
          <a:pPr>
            <a:lnSpc>
              <a:spcPct val="100000"/>
            </a:lnSpc>
          </a:pPr>
          <a:r>
            <a:rPr lang="en-US" dirty="0"/>
            <a:t>Complete the questionnaire in capital letters, don’t use special characters.</a:t>
          </a:r>
        </a:p>
      </dgm:t>
    </dgm:pt>
    <dgm:pt modelId="{C1688A43-6AAD-499E-B549-C9E20F6A0231}" type="parTrans" cxnId="{C20824B5-2F54-4960-964D-0D902990D88D}">
      <dgm:prSet/>
      <dgm:spPr/>
      <dgm:t>
        <a:bodyPr/>
        <a:lstStyle/>
        <a:p>
          <a:endParaRPr lang="en-US"/>
        </a:p>
      </dgm:t>
    </dgm:pt>
    <dgm:pt modelId="{3FA83A85-FE65-431C-81A5-1CD44E80D0EF}" type="sibTrans" cxnId="{C20824B5-2F54-4960-964D-0D902990D88D}">
      <dgm:prSet/>
      <dgm:spPr/>
      <dgm:t>
        <a:bodyPr/>
        <a:lstStyle/>
        <a:p>
          <a:endParaRPr lang="en-US"/>
        </a:p>
      </dgm:t>
    </dgm:pt>
    <dgm:pt modelId="{D0C8C22E-9DA9-47AC-91D4-E72A1159B2DB}">
      <dgm:prSet/>
      <dgm:spPr/>
      <dgm:t>
        <a:bodyPr/>
        <a:lstStyle/>
        <a:p>
          <a:pPr>
            <a:lnSpc>
              <a:spcPct val="100000"/>
            </a:lnSpc>
          </a:pPr>
          <a:r>
            <a:rPr lang="en-US" dirty="0"/>
            <a:t>Please use PMC001 as Reference – if you use more than 10 characters, the vendor will not sync to SAP and we will push it back to you</a:t>
          </a:r>
        </a:p>
      </dgm:t>
    </dgm:pt>
    <dgm:pt modelId="{839A6D24-FB63-4330-94D4-1F27374FD0FB}" type="parTrans" cxnId="{FFB22784-8C5E-43FD-9792-6774F037D50B}">
      <dgm:prSet/>
      <dgm:spPr/>
      <dgm:t>
        <a:bodyPr/>
        <a:lstStyle/>
        <a:p>
          <a:endParaRPr lang="en-US"/>
        </a:p>
      </dgm:t>
    </dgm:pt>
    <dgm:pt modelId="{090362A2-5EB5-4409-BA76-74EC933A18E6}" type="sibTrans" cxnId="{FFB22784-8C5E-43FD-9792-6774F037D50B}">
      <dgm:prSet/>
      <dgm:spPr/>
      <dgm:t>
        <a:bodyPr/>
        <a:lstStyle/>
        <a:p>
          <a:endParaRPr lang="en-US"/>
        </a:p>
      </dgm:t>
    </dgm:pt>
    <dgm:pt modelId="{CD981496-BA12-4E24-B929-F8399B446C99}">
      <dgm:prSet/>
      <dgm:spPr/>
      <dgm:t>
        <a:bodyPr/>
        <a:lstStyle/>
        <a:p>
          <a:pPr>
            <a:lnSpc>
              <a:spcPct val="100000"/>
            </a:lnSpc>
          </a:pPr>
          <a:r>
            <a:rPr lang="en-US"/>
            <a:t>The bank letter must not be older than 3 months</a:t>
          </a:r>
        </a:p>
      </dgm:t>
    </dgm:pt>
    <dgm:pt modelId="{5C8F7CE5-BF44-4057-9345-72863E46947D}" type="parTrans" cxnId="{FDC94473-FE7E-47A3-8CC8-2AF377E9ED48}">
      <dgm:prSet/>
      <dgm:spPr/>
      <dgm:t>
        <a:bodyPr/>
        <a:lstStyle/>
        <a:p>
          <a:endParaRPr lang="en-US"/>
        </a:p>
      </dgm:t>
    </dgm:pt>
    <dgm:pt modelId="{534EF070-A874-4C67-B4EC-374810B9529D}" type="sibTrans" cxnId="{FDC94473-FE7E-47A3-8CC8-2AF377E9ED48}">
      <dgm:prSet/>
      <dgm:spPr/>
      <dgm:t>
        <a:bodyPr/>
        <a:lstStyle/>
        <a:p>
          <a:endParaRPr lang="en-US"/>
        </a:p>
      </dgm:t>
    </dgm:pt>
    <dgm:pt modelId="{937EF546-6AB9-441F-857D-7028A06CDA98}">
      <dgm:prSet/>
      <dgm:spPr/>
      <dgm:t>
        <a:bodyPr/>
        <a:lstStyle/>
        <a:p>
          <a:pPr>
            <a:lnSpc>
              <a:spcPct val="100000"/>
            </a:lnSpc>
          </a:pPr>
          <a:r>
            <a:rPr lang="en-US" dirty="0"/>
            <a:t>Use the provided sample of the Authorised signatories' letter, and it must be printed on your company letterhead</a:t>
          </a:r>
        </a:p>
      </dgm:t>
    </dgm:pt>
    <dgm:pt modelId="{C2097AC7-623E-41E7-BFCD-5C4737012C24}" type="parTrans" cxnId="{A1F11192-73CD-4D04-8362-A3983B093396}">
      <dgm:prSet/>
      <dgm:spPr/>
      <dgm:t>
        <a:bodyPr/>
        <a:lstStyle/>
        <a:p>
          <a:endParaRPr lang="en-US"/>
        </a:p>
      </dgm:t>
    </dgm:pt>
    <dgm:pt modelId="{88092B17-F507-4F70-B45D-4C8AB1500AE0}" type="sibTrans" cxnId="{A1F11192-73CD-4D04-8362-A3983B093396}">
      <dgm:prSet/>
      <dgm:spPr/>
      <dgm:t>
        <a:bodyPr/>
        <a:lstStyle/>
        <a:p>
          <a:endParaRPr lang="en-US"/>
        </a:p>
      </dgm:t>
    </dgm:pt>
    <dgm:pt modelId="{9950992A-3399-421E-8764-5B399962DDE1}">
      <dgm:prSet/>
      <dgm:spPr/>
      <dgm:t>
        <a:bodyPr/>
        <a:lstStyle/>
        <a:p>
          <a:pPr>
            <a:lnSpc>
              <a:spcPct val="100000"/>
            </a:lnSpc>
          </a:pPr>
          <a:r>
            <a:rPr lang="en-US" dirty="0"/>
            <a:t>The ID copy must have a stamp date that is not older than 3 months</a:t>
          </a:r>
        </a:p>
      </dgm:t>
    </dgm:pt>
    <dgm:pt modelId="{4E923B24-2EE3-4F95-A914-D392411B99D4}" type="parTrans" cxnId="{037C7D10-3E06-409A-8802-B602C923D7EC}">
      <dgm:prSet/>
      <dgm:spPr/>
      <dgm:t>
        <a:bodyPr/>
        <a:lstStyle/>
        <a:p>
          <a:endParaRPr lang="en-US"/>
        </a:p>
      </dgm:t>
    </dgm:pt>
    <dgm:pt modelId="{120AE0D4-E59B-4A7E-8063-420C6C7666CD}" type="sibTrans" cxnId="{037C7D10-3E06-409A-8802-B602C923D7EC}">
      <dgm:prSet/>
      <dgm:spPr/>
      <dgm:t>
        <a:bodyPr/>
        <a:lstStyle/>
        <a:p>
          <a:endParaRPr lang="en-US"/>
        </a:p>
      </dgm:t>
    </dgm:pt>
    <dgm:pt modelId="{B0635B88-B47F-44F0-AB46-F8E1F84EC4EE}">
      <dgm:prSet/>
      <dgm:spPr/>
      <dgm:t>
        <a:bodyPr/>
        <a:lstStyle/>
        <a:p>
          <a:pPr>
            <a:lnSpc>
              <a:spcPct val="100000"/>
            </a:lnSpc>
          </a:pPr>
          <a:r>
            <a:rPr lang="en-US" dirty="0"/>
            <a:t>After completion, click on “submit entire response” so that it can route to us for approval. </a:t>
          </a:r>
        </a:p>
      </dgm:t>
    </dgm:pt>
    <dgm:pt modelId="{4DC29883-F61A-4E2A-88BF-8C6A4AB0DD3D}" type="parTrans" cxnId="{D6116028-A15B-4E3C-BDA0-F471CF961522}">
      <dgm:prSet/>
      <dgm:spPr/>
      <dgm:t>
        <a:bodyPr/>
        <a:lstStyle/>
        <a:p>
          <a:endParaRPr lang="en-US"/>
        </a:p>
      </dgm:t>
    </dgm:pt>
    <dgm:pt modelId="{00EE0E0B-78BA-42BC-A6F8-7611D05ED000}" type="sibTrans" cxnId="{D6116028-A15B-4E3C-BDA0-F471CF961522}">
      <dgm:prSet/>
      <dgm:spPr/>
      <dgm:t>
        <a:bodyPr/>
        <a:lstStyle/>
        <a:p>
          <a:endParaRPr lang="en-US"/>
        </a:p>
      </dgm:t>
    </dgm:pt>
    <dgm:pt modelId="{50E3B79D-BC08-4CBD-82E6-C489D86ED968}" type="pres">
      <dgm:prSet presAssocID="{F6CCD609-E50A-4BB9-99C0-64050A3D5A9C}" presName="root" presStyleCnt="0">
        <dgm:presLayoutVars>
          <dgm:dir/>
          <dgm:resizeHandles val="exact"/>
        </dgm:presLayoutVars>
      </dgm:prSet>
      <dgm:spPr/>
    </dgm:pt>
    <dgm:pt modelId="{7F3DB1E3-552F-44B6-8A9F-E844B5AF327F}" type="pres">
      <dgm:prSet presAssocID="{4C84A61A-74E3-4FA0-B585-87E501A49F28}" presName="compNode" presStyleCnt="0"/>
      <dgm:spPr/>
    </dgm:pt>
    <dgm:pt modelId="{347B8094-6A18-4758-97D7-BBD4521CECCD}" type="pres">
      <dgm:prSet presAssocID="{4C84A61A-74E3-4FA0-B585-87E501A49F28}" presName="bgRect" presStyleLbl="bgShp" presStyleIdx="0" presStyleCnt="6"/>
      <dgm:spPr/>
    </dgm:pt>
    <dgm:pt modelId="{F213E54E-5819-4425-B994-171B96E37F0B}" type="pres">
      <dgm:prSet presAssocID="{4C84A61A-74E3-4FA0-B585-87E501A49F28}"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encil"/>
        </a:ext>
      </dgm:extLst>
    </dgm:pt>
    <dgm:pt modelId="{008D8FCD-214D-4553-AD81-5FBC897454D1}" type="pres">
      <dgm:prSet presAssocID="{4C84A61A-74E3-4FA0-B585-87E501A49F28}" presName="spaceRect" presStyleCnt="0"/>
      <dgm:spPr/>
    </dgm:pt>
    <dgm:pt modelId="{3F930C76-BF19-4910-8F70-6B41C05A84C6}" type="pres">
      <dgm:prSet presAssocID="{4C84A61A-74E3-4FA0-B585-87E501A49F28}" presName="parTx" presStyleLbl="revTx" presStyleIdx="0" presStyleCnt="6">
        <dgm:presLayoutVars>
          <dgm:chMax val="0"/>
          <dgm:chPref val="0"/>
        </dgm:presLayoutVars>
      </dgm:prSet>
      <dgm:spPr/>
    </dgm:pt>
    <dgm:pt modelId="{11D2F32E-3BCE-4D77-89D4-F62287282737}" type="pres">
      <dgm:prSet presAssocID="{3FA83A85-FE65-431C-81A5-1CD44E80D0EF}" presName="sibTrans" presStyleCnt="0"/>
      <dgm:spPr/>
    </dgm:pt>
    <dgm:pt modelId="{CDEB941E-7319-43D2-8611-1F93EF8F076E}" type="pres">
      <dgm:prSet presAssocID="{D0C8C22E-9DA9-47AC-91D4-E72A1159B2DB}" presName="compNode" presStyleCnt="0"/>
      <dgm:spPr/>
    </dgm:pt>
    <dgm:pt modelId="{F4A07FB8-6482-4A6A-BA63-137F86FE3D84}" type="pres">
      <dgm:prSet presAssocID="{D0C8C22E-9DA9-47AC-91D4-E72A1159B2DB}" presName="bgRect" presStyleLbl="bgShp" presStyleIdx="1" presStyleCnt="6"/>
      <dgm:spPr/>
    </dgm:pt>
    <dgm:pt modelId="{5FC933F6-56FC-4643-8308-934B44A94FF2}" type="pres">
      <dgm:prSet presAssocID="{D0C8C22E-9DA9-47AC-91D4-E72A1159B2DB}"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Refresh"/>
        </a:ext>
      </dgm:extLst>
    </dgm:pt>
    <dgm:pt modelId="{BFD5A144-69D4-406D-A7E8-47B70CBFD5D8}" type="pres">
      <dgm:prSet presAssocID="{D0C8C22E-9DA9-47AC-91D4-E72A1159B2DB}" presName="spaceRect" presStyleCnt="0"/>
      <dgm:spPr/>
    </dgm:pt>
    <dgm:pt modelId="{D93CE9A6-7E7D-4B3E-B217-944D67C64859}" type="pres">
      <dgm:prSet presAssocID="{D0C8C22E-9DA9-47AC-91D4-E72A1159B2DB}" presName="parTx" presStyleLbl="revTx" presStyleIdx="1" presStyleCnt="6">
        <dgm:presLayoutVars>
          <dgm:chMax val="0"/>
          <dgm:chPref val="0"/>
        </dgm:presLayoutVars>
      </dgm:prSet>
      <dgm:spPr/>
    </dgm:pt>
    <dgm:pt modelId="{B8C27E4E-D7F5-46BE-BEEC-45A78E83909E}" type="pres">
      <dgm:prSet presAssocID="{090362A2-5EB5-4409-BA76-74EC933A18E6}" presName="sibTrans" presStyleCnt="0"/>
      <dgm:spPr/>
    </dgm:pt>
    <dgm:pt modelId="{80B612FD-AE55-4F05-9079-7C801440AAB2}" type="pres">
      <dgm:prSet presAssocID="{CD981496-BA12-4E24-B929-F8399B446C99}" presName="compNode" presStyleCnt="0"/>
      <dgm:spPr/>
    </dgm:pt>
    <dgm:pt modelId="{19F19E46-6D1C-4934-897E-07B737B0C9D4}" type="pres">
      <dgm:prSet presAssocID="{CD981496-BA12-4E24-B929-F8399B446C99}" presName="bgRect" presStyleLbl="bgShp" presStyleIdx="2" presStyleCnt="6"/>
      <dgm:spPr/>
    </dgm:pt>
    <dgm:pt modelId="{A9B2757F-739F-41F0-94C1-C8F88BE2EFAE}" type="pres">
      <dgm:prSet presAssocID="{CD981496-BA12-4E24-B929-F8399B446C99}"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ank"/>
        </a:ext>
      </dgm:extLst>
    </dgm:pt>
    <dgm:pt modelId="{9F6D5647-6158-4704-9A8D-CF56A9A7A0D2}" type="pres">
      <dgm:prSet presAssocID="{CD981496-BA12-4E24-B929-F8399B446C99}" presName="spaceRect" presStyleCnt="0"/>
      <dgm:spPr/>
    </dgm:pt>
    <dgm:pt modelId="{95CF6E55-EB5B-4CEE-8837-760505411959}" type="pres">
      <dgm:prSet presAssocID="{CD981496-BA12-4E24-B929-F8399B446C99}" presName="parTx" presStyleLbl="revTx" presStyleIdx="2" presStyleCnt="6">
        <dgm:presLayoutVars>
          <dgm:chMax val="0"/>
          <dgm:chPref val="0"/>
        </dgm:presLayoutVars>
      </dgm:prSet>
      <dgm:spPr/>
    </dgm:pt>
    <dgm:pt modelId="{4392BC6C-2D17-48DD-A985-64CCB0893201}" type="pres">
      <dgm:prSet presAssocID="{534EF070-A874-4C67-B4EC-374810B9529D}" presName="sibTrans" presStyleCnt="0"/>
      <dgm:spPr/>
    </dgm:pt>
    <dgm:pt modelId="{B0E818DD-9DA5-43DE-823E-2C6D2432564A}" type="pres">
      <dgm:prSet presAssocID="{937EF546-6AB9-441F-857D-7028A06CDA98}" presName="compNode" presStyleCnt="0"/>
      <dgm:spPr/>
    </dgm:pt>
    <dgm:pt modelId="{68CFAF27-02DE-447D-B098-94B941F4B42A}" type="pres">
      <dgm:prSet presAssocID="{937EF546-6AB9-441F-857D-7028A06CDA98}" presName="bgRect" presStyleLbl="bgShp" presStyleIdx="3" presStyleCnt="6"/>
      <dgm:spPr/>
    </dgm:pt>
    <dgm:pt modelId="{AD921E8E-5FE7-4039-BAA5-7BC971F0965F}" type="pres">
      <dgm:prSet presAssocID="{937EF546-6AB9-441F-857D-7028A06CDA98}"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ocument"/>
        </a:ext>
      </dgm:extLst>
    </dgm:pt>
    <dgm:pt modelId="{80C3BD60-C8BE-4B32-8834-6C2C7FC186D5}" type="pres">
      <dgm:prSet presAssocID="{937EF546-6AB9-441F-857D-7028A06CDA98}" presName="spaceRect" presStyleCnt="0"/>
      <dgm:spPr/>
    </dgm:pt>
    <dgm:pt modelId="{AD1A26B3-36D2-4E00-AC1C-5BCA6B774C79}" type="pres">
      <dgm:prSet presAssocID="{937EF546-6AB9-441F-857D-7028A06CDA98}" presName="parTx" presStyleLbl="revTx" presStyleIdx="3" presStyleCnt="6">
        <dgm:presLayoutVars>
          <dgm:chMax val="0"/>
          <dgm:chPref val="0"/>
        </dgm:presLayoutVars>
      </dgm:prSet>
      <dgm:spPr/>
    </dgm:pt>
    <dgm:pt modelId="{8C839A98-7990-4AD5-A68A-CB85D75C3C31}" type="pres">
      <dgm:prSet presAssocID="{88092B17-F507-4F70-B45D-4C8AB1500AE0}" presName="sibTrans" presStyleCnt="0"/>
      <dgm:spPr/>
    </dgm:pt>
    <dgm:pt modelId="{3850F404-881D-4AA8-9DD7-C56387F4E714}" type="pres">
      <dgm:prSet presAssocID="{9950992A-3399-421E-8764-5B399962DDE1}" presName="compNode" presStyleCnt="0"/>
      <dgm:spPr/>
    </dgm:pt>
    <dgm:pt modelId="{09428714-48F9-47C6-A8A1-6D5BF761195C}" type="pres">
      <dgm:prSet presAssocID="{9950992A-3399-421E-8764-5B399962DDE1}" presName="bgRect" presStyleLbl="bgShp" presStyleIdx="4" presStyleCnt="6"/>
      <dgm:spPr/>
    </dgm:pt>
    <dgm:pt modelId="{E569FB83-4BE8-4422-B8D3-135152E1FBAF}" type="pres">
      <dgm:prSet presAssocID="{9950992A-3399-421E-8764-5B399962DDE1}"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Envelope"/>
        </a:ext>
      </dgm:extLst>
    </dgm:pt>
    <dgm:pt modelId="{E39AE2C2-978E-40B6-8612-AD2CA58F1BBB}" type="pres">
      <dgm:prSet presAssocID="{9950992A-3399-421E-8764-5B399962DDE1}" presName="spaceRect" presStyleCnt="0"/>
      <dgm:spPr/>
    </dgm:pt>
    <dgm:pt modelId="{A31BA87E-1BCE-4FA3-B2B1-A1326DC50C74}" type="pres">
      <dgm:prSet presAssocID="{9950992A-3399-421E-8764-5B399962DDE1}" presName="parTx" presStyleLbl="revTx" presStyleIdx="4" presStyleCnt="6">
        <dgm:presLayoutVars>
          <dgm:chMax val="0"/>
          <dgm:chPref val="0"/>
        </dgm:presLayoutVars>
      </dgm:prSet>
      <dgm:spPr/>
    </dgm:pt>
    <dgm:pt modelId="{87DF25E8-2CAA-42B9-9B72-24F6C9ADD586}" type="pres">
      <dgm:prSet presAssocID="{120AE0D4-E59B-4A7E-8063-420C6C7666CD}" presName="sibTrans" presStyleCnt="0"/>
      <dgm:spPr/>
    </dgm:pt>
    <dgm:pt modelId="{8DE28AA9-886A-4BE2-9DE5-828ECADFCA75}" type="pres">
      <dgm:prSet presAssocID="{B0635B88-B47F-44F0-AB46-F8E1F84EC4EE}" presName="compNode" presStyleCnt="0"/>
      <dgm:spPr/>
    </dgm:pt>
    <dgm:pt modelId="{30EBEAFA-F0D4-49B2-8202-FABD91821019}" type="pres">
      <dgm:prSet presAssocID="{B0635B88-B47F-44F0-AB46-F8E1F84EC4EE}" presName="bgRect" presStyleLbl="bgShp" presStyleIdx="5" presStyleCnt="6" custLinFactNeighborY="12126"/>
      <dgm:spPr/>
    </dgm:pt>
    <dgm:pt modelId="{F6BA6304-D27D-4260-8353-49139B88D5E0}" type="pres">
      <dgm:prSet presAssocID="{B0635B88-B47F-44F0-AB46-F8E1F84EC4EE}"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Processor"/>
        </a:ext>
      </dgm:extLst>
    </dgm:pt>
    <dgm:pt modelId="{C2235963-66BC-431C-A57F-14D93D2E8822}" type="pres">
      <dgm:prSet presAssocID="{B0635B88-B47F-44F0-AB46-F8E1F84EC4EE}" presName="spaceRect" presStyleCnt="0"/>
      <dgm:spPr/>
    </dgm:pt>
    <dgm:pt modelId="{35D63EDB-B6C3-4FA2-9505-CF1B41247824}" type="pres">
      <dgm:prSet presAssocID="{B0635B88-B47F-44F0-AB46-F8E1F84EC4EE}" presName="parTx" presStyleLbl="revTx" presStyleIdx="5" presStyleCnt="6">
        <dgm:presLayoutVars>
          <dgm:chMax val="0"/>
          <dgm:chPref val="0"/>
        </dgm:presLayoutVars>
      </dgm:prSet>
      <dgm:spPr/>
    </dgm:pt>
  </dgm:ptLst>
  <dgm:cxnLst>
    <dgm:cxn modelId="{4DEEDA04-331B-48F9-9755-641D09E41FE2}" type="presOf" srcId="{CD981496-BA12-4E24-B929-F8399B446C99}" destId="{95CF6E55-EB5B-4CEE-8837-760505411959}" srcOrd="0" destOrd="0" presId="urn:microsoft.com/office/officeart/2018/2/layout/IconVerticalSolidList"/>
    <dgm:cxn modelId="{037C7D10-3E06-409A-8802-B602C923D7EC}" srcId="{F6CCD609-E50A-4BB9-99C0-64050A3D5A9C}" destId="{9950992A-3399-421E-8764-5B399962DDE1}" srcOrd="4" destOrd="0" parTransId="{4E923B24-2EE3-4F95-A914-D392411B99D4}" sibTransId="{120AE0D4-E59B-4A7E-8063-420C6C7666CD}"/>
    <dgm:cxn modelId="{D6116028-A15B-4E3C-BDA0-F471CF961522}" srcId="{F6CCD609-E50A-4BB9-99C0-64050A3D5A9C}" destId="{B0635B88-B47F-44F0-AB46-F8E1F84EC4EE}" srcOrd="5" destOrd="0" parTransId="{4DC29883-F61A-4E2A-88BF-8C6A4AB0DD3D}" sibTransId="{00EE0E0B-78BA-42BC-A6F8-7611D05ED000}"/>
    <dgm:cxn modelId="{601D5344-C6D5-4A5D-A0FC-15689E1218F4}" type="presOf" srcId="{937EF546-6AB9-441F-857D-7028A06CDA98}" destId="{AD1A26B3-36D2-4E00-AC1C-5BCA6B774C79}" srcOrd="0" destOrd="0" presId="urn:microsoft.com/office/officeart/2018/2/layout/IconVerticalSolidList"/>
    <dgm:cxn modelId="{1E56694F-A5D1-42A4-A9B2-1B294EA4E594}" type="presOf" srcId="{B0635B88-B47F-44F0-AB46-F8E1F84EC4EE}" destId="{35D63EDB-B6C3-4FA2-9505-CF1B41247824}" srcOrd="0" destOrd="0" presId="urn:microsoft.com/office/officeart/2018/2/layout/IconVerticalSolidList"/>
    <dgm:cxn modelId="{6C85544F-B1FE-4FCD-A668-5B4885781D61}" type="presOf" srcId="{D0C8C22E-9DA9-47AC-91D4-E72A1159B2DB}" destId="{D93CE9A6-7E7D-4B3E-B217-944D67C64859}" srcOrd="0" destOrd="0" presId="urn:microsoft.com/office/officeart/2018/2/layout/IconVerticalSolidList"/>
    <dgm:cxn modelId="{FDC94473-FE7E-47A3-8CC8-2AF377E9ED48}" srcId="{F6CCD609-E50A-4BB9-99C0-64050A3D5A9C}" destId="{CD981496-BA12-4E24-B929-F8399B446C99}" srcOrd="2" destOrd="0" parTransId="{5C8F7CE5-BF44-4057-9345-72863E46947D}" sibTransId="{534EF070-A874-4C67-B4EC-374810B9529D}"/>
    <dgm:cxn modelId="{FFB22784-8C5E-43FD-9792-6774F037D50B}" srcId="{F6CCD609-E50A-4BB9-99C0-64050A3D5A9C}" destId="{D0C8C22E-9DA9-47AC-91D4-E72A1159B2DB}" srcOrd="1" destOrd="0" parTransId="{839A6D24-FB63-4330-94D4-1F27374FD0FB}" sibTransId="{090362A2-5EB5-4409-BA76-74EC933A18E6}"/>
    <dgm:cxn modelId="{29499984-97F8-4CD3-B73D-633C7D8831FF}" type="presOf" srcId="{F6CCD609-E50A-4BB9-99C0-64050A3D5A9C}" destId="{50E3B79D-BC08-4CBD-82E6-C489D86ED968}" srcOrd="0" destOrd="0" presId="urn:microsoft.com/office/officeart/2018/2/layout/IconVerticalSolidList"/>
    <dgm:cxn modelId="{A1F11192-73CD-4D04-8362-A3983B093396}" srcId="{F6CCD609-E50A-4BB9-99C0-64050A3D5A9C}" destId="{937EF546-6AB9-441F-857D-7028A06CDA98}" srcOrd="3" destOrd="0" parTransId="{C2097AC7-623E-41E7-BFCD-5C4737012C24}" sibTransId="{88092B17-F507-4F70-B45D-4C8AB1500AE0}"/>
    <dgm:cxn modelId="{C20824B5-2F54-4960-964D-0D902990D88D}" srcId="{F6CCD609-E50A-4BB9-99C0-64050A3D5A9C}" destId="{4C84A61A-74E3-4FA0-B585-87E501A49F28}" srcOrd="0" destOrd="0" parTransId="{C1688A43-6AAD-499E-B549-C9E20F6A0231}" sibTransId="{3FA83A85-FE65-431C-81A5-1CD44E80D0EF}"/>
    <dgm:cxn modelId="{B87807C1-9273-4AE8-908E-F25A25E13637}" type="presOf" srcId="{4C84A61A-74E3-4FA0-B585-87E501A49F28}" destId="{3F930C76-BF19-4910-8F70-6B41C05A84C6}" srcOrd="0" destOrd="0" presId="urn:microsoft.com/office/officeart/2018/2/layout/IconVerticalSolidList"/>
    <dgm:cxn modelId="{AD50CDEF-6D61-4DB9-A040-DFEF646FE3B1}" type="presOf" srcId="{9950992A-3399-421E-8764-5B399962DDE1}" destId="{A31BA87E-1BCE-4FA3-B2B1-A1326DC50C74}" srcOrd="0" destOrd="0" presId="urn:microsoft.com/office/officeart/2018/2/layout/IconVerticalSolidList"/>
    <dgm:cxn modelId="{527CA12D-2F30-46D2-8316-7D9CD64D4A0E}" type="presParOf" srcId="{50E3B79D-BC08-4CBD-82E6-C489D86ED968}" destId="{7F3DB1E3-552F-44B6-8A9F-E844B5AF327F}" srcOrd="0" destOrd="0" presId="urn:microsoft.com/office/officeart/2018/2/layout/IconVerticalSolidList"/>
    <dgm:cxn modelId="{59E3EBD7-7B7B-440F-8181-6BEF35F46F73}" type="presParOf" srcId="{7F3DB1E3-552F-44B6-8A9F-E844B5AF327F}" destId="{347B8094-6A18-4758-97D7-BBD4521CECCD}" srcOrd="0" destOrd="0" presId="urn:microsoft.com/office/officeart/2018/2/layout/IconVerticalSolidList"/>
    <dgm:cxn modelId="{B911DF76-531F-460D-82D2-439C9B5B4E88}" type="presParOf" srcId="{7F3DB1E3-552F-44B6-8A9F-E844B5AF327F}" destId="{F213E54E-5819-4425-B994-171B96E37F0B}" srcOrd="1" destOrd="0" presId="urn:microsoft.com/office/officeart/2018/2/layout/IconVerticalSolidList"/>
    <dgm:cxn modelId="{DE3454AC-0220-4090-81EF-2F3CC08DE678}" type="presParOf" srcId="{7F3DB1E3-552F-44B6-8A9F-E844B5AF327F}" destId="{008D8FCD-214D-4553-AD81-5FBC897454D1}" srcOrd="2" destOrd="0" presId="urn:microsoft.com/office/officeart/2018/2/layout/IconVerticalSolidList"/>
    <dgm:cxn modelId="{2E869795-4250-4276-B9BD-E7C380496F68}" type="presParOf" srcId="{7F3DB1E3-552F-44B6-8A9F-E844B5AF327F}" destId="{3F930C76-BF19-4910-8F70-6B41C05A84C6}" srcOrd="3" destOrd="0" presId="urn:microsoft.com/office/officeart/2018/2/layout/IconVerticalSolidList"/>
    <dgm:cxn modelId="{86139CBA-B51B-4689-8616-F67F28878E33}" type="presParOf" srcId="{50E3B79D-BC08-4CBD-82E6-C489D86ED968}" destId="{11D2F32E-3BCE-4D77-89D4-F62287282737}" srcOrd="1" destOrd="0" presId="urn:microsoft.com/office/officeart/2018/2/layout/IconVerticalSolidList"/>
    <dgm:cxn modelId="{E648956B-5CCD-4243-9506-735FE280DD50}" type="presParOf" srcId="{50E3B79D-BC08-4CBD-82E6-C489D86ED968}" destId="{CDEB941E-7319-43D2-8611-1F93EF8F076E}" srcOrd="2" destOrd="0" presId="urn:microsoft.com/office/officeart/2018/2/layout/IconVerticalSolidList"/>
    <dgm:cxn modelId="{6A47D62E-7B27-47F6-B205-48E1B6CA70EF}" type="presParOf" srcId="{CDEB941E-7319-43D2-8611-1F93EF8F076E}" destId="{F4A07FB8-6482-4A6A-BA63-137F86FE3D84}" srcOrd="0" destOrd="0" presId="urn:microsoft.com/office/officeart/2018/2/layout/IconVerticalSolidList"/>
    <dgm:cxn modelId="{0E160D89-5E9D-4C0F-A401-B17914EE8CE8}" type="presParOf" srcId="{CDEB941E-7319-43D2-8611-1F93EF8F076E}" destId="{5FC933F6-56FC-4643-8308-934B44A94FF2}" srcOrd="1" destOrd="0" presId="urn:microsoft.com/office/officeart/2018/2/layout/IconVerticalSolidList"/>
    <dgm:cxn modelId="{E11C17C1-F93D-4EBD-A4B0-0FB3975FB0AB}" type="presParOf" srcId="{CDEB941E-7319-43D2-8611-1F93EF8F076E}" destId="{BFD5A144-69D4-406D-A7E8-47B70CBFD5D8}" srcOrd="2" destOrd="0" presId="urn:microsoft.com/office/officeart/2018/2/layout/IconVerticalSolidList"/>
    <dgm:cxn modelId="{A5029366-D6F1-4870-BC7F-C3AC3D84ECF5}" type="presParOf" srcId="{CDEB941E-7319-43D2-8611-1F93EF8F076E}" destId="{D93CE9A6-7E7D-4B3E-B217-944D67C64859}" srcOrd="3" destOrd="0" presId="urn:microsoft.com/office/officeart/2018/2/layout/IconVerticalSolidList"/>
    <dgm:cxn modelId="{1AEDD57B-3951-42C6-AE9A-E5AFD46C7D8D}" type="presParOf" srcId="{50E3B79D-BC08-4CBD-82E6-C489D86ED968}" destId="{B8C27E4E-D7F5-46BE-BEEC-45A78E83909E}" srcOrd="3" destOrd="0" presId="urn:microsoft.com/office/officeart/2018/2/layout/IconVerticalSolidList"/>
    <dgm:cxn modelId="{DA94B5D3-BEBA-486C-AD23-D644188AD8E2}" type="presParOf" srcId="{50E3B79D-BC08-4CBD-82E6-C489D86ED968}" destId="{80B612FD-AE55-4F05-9079-7C801440AAB2}" srcOrd="4" destOrd="0" presId="urn:microsoft.com/office/officeart/2018/2/layout/IconVerticalSolidList"/>
    <dgm:cxn modelId="{42190379-C7C7-4FD1-BC24-755E3148A287}" type="presParOf" srcId="{80B612FD-AE55-4F05-9079-7C801440AAB2}" destId="{19F19E46-6D1C-4934-897E-07B737B0C9D4}" srcOrd="0" destOrd="0" presId="urn:microsoft.com/office/officeart/2018/2/layout/IconVerticalSolidList"/>
    <dgm:cxn modelId="{8DFFA494-2174-4106-AE71-9491B14E5A01}" type="presParOf" srcId="{80B612FD-AE55-4F05-9079-7C801440AAB2}" destId="{A9B2757F-739F-41F0-94C1-C8F88BE2EFAE}" srcOrd="1" destOrd="0" presId="urn:microsoft.com/office/officeart/2018/2/layout/IconVerticalSolidList"/>
    <dgm:cxn modelId="{6046CC4C-268F-41AC-B12F-3E2414A16DAB}" type="presParOf" srcId="{80B612FD-AE55-4F05-9079-7C801440AAB2}" destId="{9F6D5647-6158-4704-9A8D-CF56A9A7A0D2}" srcOrd="2" destOrd="0" presId="urn:microsoft.com/office/officeart/2018/2/layout/IconVerticalSolidList"/>
    <dgm:cxn modelId="{9EA7665A-4531-4222-97A9-E55B5E00CE76}" type="presParOf" srcId="{80B612FD-AE55-4F05-9079-7C801440AAB2}" destId="{95CF6E55-EB5B-4CEE-8837-760505411959}" srcOrd="3" destOrd="0" presId="urn:microsoft.com/office/officeart/2018/2/layout/IconVerticalSolidList"/>
    <dgm:cxn modelId="{6CBED1FC-D73A-49F7-87A8-88C664106963}" type="presParOf" srcId="{50E3B79D-BC08-4CBD-82E6-C489D86ED968}" destId="{4392BC6C-2D17-48DD-A985-64CCB0893201}" srcOrd="5" destOrd="0" presId="urn:microsoft.com/office/officeart/2018/2/layout/IconVerticalSolidList"/>
    <dgm:cxn modelId="{A1960811-523F-40A4-AB41-5D04DFE9F4C7}" type="presParOf" srcId="{50E3B79D-BC08-4CBD-82E6-C489D86ED968}" destId="{B0E818DD-9DA5-43DE-823E-2C6D2432564A}" srcOrd="6" destOrd="0" presId="urn:microsoft.com/office/officeart/2018/2/layout/IconVerticalSolidList"/>
    <dgm:cxn modelId="{14F5854B-43C2-49B0-8742-1442BEB32202}" type="presParOf" srcId="{B0E818DD-9DA5-43DE-823E-2C6D2432564A}" destId="{68CFAF27-02DE-447D-B098-94B941F4B42A}" srcOrd="0" destOrd="0" presId="urn:microsoft.com/office/officeart/2018/2/layout/IconVerticalSolidList"/>
    <dgm:cxn modelId="{F3C8704F-141A-44EA-8DE6-6EEAFD2D2B6B}" type="presParOf" srcId="{B0E818DD-9DA5-43DE-823E-2C6D2432564A}" destId="{AD921E8E-5FE7-4039-BAA5-7BC971F0965F}" srcOrd="1" destOrd="0" presId="urn:microsoft.com/office/officeart/2018/2/layout/IconVerticalSolidList"/>
    <dgm:cxn modelId="{7BEC9625-3F58-40C4-A7DA-3969ABC9A1DA}" type="presParOf" srcId="{B0E818DD-9DA5-43DE-823E-2C6D2432564A}" destId="{80C3BD60-C8BE-4B32-8834-6C2C7FC186D5}" srcOrd="2" destOrd="0" presId="urn:microsoft.com/office/officeart/2018/2/layout/IconVerticalSolidList"/>
    <dgm:cxn modelId="{8B1EC415-C56E-4280-80AE-B76B8E2E4709}" type="presParOf" srcId="{B0E818DD-9DA5-43DE-823E-2C6D2432564A}" destId="{AD1A26B3-36D2-4E00-AC1C-5BCA6B774C79}" srcOrd="3" destOrd="0" presId="urn:microsoft.com/office/officeart/2018/2/layout/IconVerticalSolidList"/>
    <dgm:cxn modelId="{95F9F868-3ECE-434C-B47A-DD7D65E3F05E}" type="presParOf" srcId="{50E3B79D-BC08-4CBD-82E6-C489D86ED968}" destId="{8C839A98-7990-4AD5-A68A-CB85D75C3C31}" srcOrd="7" destOrd="0" presId="urn:microsoft.com/office/officeart/2018/2/layout/IconVerticalSolidList"/>
    <dgm:cxn modelId="{D5CED783-931F-433B-A02E-E19F149F1A86}" type="presParOf" srcId="{50E3B79D-BC08-4CBD-82E6-C489D86ED968}" destId="{3850F404-881D-4AA8-9DD7-C56387F4E714}" srcOrd="8" destOrd="0" presId="urn:microsoft.com/office/officeart/2018/2/layout/IconVerticalSolidList"/>
    <dgm:cxn modelId="{18F3AE6C-BC54-4716-A1BC-457221B93BD8}" type="presParOf" srcId="{3850F404-881D-4AA8-9DD7-C56387F4E714}" destId="{09428714-48F9-47C6-A8A1-6D5BF761195C}" srcOrd="0" destOrd="0" presId="urn:microsoft.com/office/officeart/2018/2/layout/IconVerticalSolidList"/>
    <dgm:cxn modelId="{0C3155C5-2242-4FFE-B0D8-D7F8884B91BE}" type="presParOf" srcId="{3850F404-881D-4AA8-9DD7-C56387F4E714}" destId="{E569FB83-4BE8-4422-B8D3-135152E1FBAF}" srcOrd="1" destOrd="0" presId="urn:microsoft.com/office/officeart/2018/2/layout/IconVerticalSolidList"/>
    <dgm:cxn modelId="{B83A3B96-8742-4F94-A6A9-40D4AE8BE277}" type="presParOf" srcId="{3850F404-881D-4AA8-9DD7-C56387F4E714}" destId="{E39AE2C2-978E-40B6-8612-AD2CA58F1BBB}" srcOrd="2" destOrd="0" presId="urn:microsoft.com/office/officeart/2018/2/layout/IconVerticalSolidList"/>
    <dgm:cxn modelId="{44467A87-6A1B-483F-A5C8-DC86B55358BF}" type="presParOf" srcId="{3850F404-881D-4AA8-9DD7-C56387F4E714}" destId="{A31BA87E-1BCE-4FA3-B2B1-A1326DC50C74}" srcOrd="3" destOrd="0" presId="urn:microsoft.com/office/officeart/2018/2/layout/IconVerticalSolidList"/>
    <dgm:cxn modelId="{B72D6DEB-9F9A-43A8-B89C-812613C6A382}" type="presParOf" srcId="{50E3B79D-BC08-4CBD-82E6-C489D86ED968}" destId="{87DF25E8-2CAA-42B9-9B72-24F6C9ADD586}" srcOrd="9" destOrd="0" presId="urn:microsoft.com/office/officeart/2018/2/layout/IconVerticalSolidList"/>
    <dgm:cxn modelId="{48C06660-F948-4A1B-BFE2-314E88B083F4}" type="presParOf" srcId="{50E3B79D-BC08-4CBD-82E6-C489D86ED968}" destId="{8DE28AA9-886A-4BE2-9DE5-828ECADFCA75}" srcOrd="10" destOrd="0" presId="urn:microsoft.com/office/officeart/2018/2/layout/IconVerticalSolidList"/>
    <dgm:cxn modelId="{6F801F95-ED0F-4B8D-B555-392F98CA8B4F}" type="presParOf" srcId="{8DE28AA9-886A-4BE2-9DE5-828ECADFCA75}" destId="{30EBEAFA-F0D4-49B2-8202-FABD91821019}" srcOrd="0" destOrd="0" presId="urn:microsoft.com/office/officeart/2018/2/layout/IconVerticalSolidList"/>
    <dgm:cxn modelId="{F615AD0B-7BC8-4441-BD27-1B82CDA69BD0}" type="presParOf" srcId="{8DE28AA9-886A-4BE2-9DE5-828ECADFCA75}" destId="{F6BA6304-D27D-4260-8353-49139B88D5E0}" srcOrd="1" destOrd="0" presId="urn:microsoft.com/office/officeart/2018/2/layout/IconVerticalSolidList"/>
    <dgm:cxn modelId="{267774A2-18FE-4ACC-976D-9E38912549E2}" type="presParOf" srcId="{8DE28AA9-886A-4BE2-9DE5-828ECADFCA75}" destId="{C2235963-66BC-431C-A57F-14D93D2E8822}" srcOrd="2" destOrd="0" presId="urn:microsoft.com/office/officeart/2018/2/layout/IconVerticalSolidList"/>
    <dgm:cxn modelId="{379F78E4-3FA2-45C1-98EA-73B313B4D690}" type="presParOf" srcId="{8DE28AA9-886A-4BE2-9DE5-828ECADFCA75}" destId="{35D63EDB-B6C3-4FA2-9505-CF1B4124782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7B8094-6A18-4758-97D7-BBD4521CECCD}">
      <dsp:nvSpPr>
        <dsp:cNvPr id="0" name=""/>
        <dsp:cNvSpPr/>
      </dsp:nvSpPr>
      <dsp:spPr>
        <a:xfrm>
          <a:off x="0" y="1407"/>
          <a:ext cx="10515600" cy="5997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13E54E-5819-4425-B994-171B96E37F0B}">
      <dsp:nvSpPr>
        <dsp:cNvPr id="0" name=""/>
        <dsp:cNvSpPr/>
      </dsp:nvSpPr>
      <dsp:spPr>
        <a:xfrm>
          <a:off x="181438" y="136361"/>
          <a:ext cx="329887" cy="3298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930C76-BF19-4910-8F70-6B41C05A84C6}">
      <dsp:nvSpPr>
        <dsp:cNvPr id="0" name=""/>
        <dsp:cNvSpPr/>
      </dsp:nvSpPr>
      <dsp:spPr>
        <a:xfrm>
          <a:off x="692764" y="1407"/>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666750">
            <a:lnSpc>
              <a:spcPct val="100000"/>
            </a:lnSpc>
            <a:spcBef>
              <a:spcPct val="0"/>
            </a:spcBef>
            <a:spcAft>
              <a:spcPct val="35000"/>
            </a:spcAft>
            <a:buNone/>
          </a:pPr>
          <a:r>
            <a:rPr lang="en-US" sz="1500" kern="1200" dirty="0"/>
            <a:t>Complete the questionnaire in capital letters, don’t use special characters.</a:t>
          </a:r>
        </a:p>
      </dsp:txBody>
      <dsp:txXfrm>
        <a:off x="692764" y="1407"/>
        <a:ext cx="9822835" cy="599796"/>
      </dsp:txXfrm>
    </dsp:sp>
    <dsp:sp modelId="{F4A07FB8-6482-4A6A-BA63-137F86FE3D84}">
      <dsp:nvSpPr>
        <dsp:cNvPr id="0" name=""/>
        <dsp:cNvSpPr/>
      </dsp:nvSpPr>
      <dsp:spPr>
        <a:xfrm>
          <a:off x="0" y="751152"/>
          <a:ext cx="10515600" cy="5997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C933F6-56FC-4643-8308-934B44A94FF2}">
      <dsp:nvSpPr>
        <dsp:cNvPr id="0" name=""/>
        <dsp:cNvSpPr/>
      </dsp:nvSpPr>
      <dsp:spPr>
        <a:xfrm>
          <a:off x="181438" y="886107"/>
          <a:ext cx="329887" cy="3298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3CE9A6-7E7D-4B3E-B217-944D67C64859}">
      <dsp:nvSpPr>
        <dsp:cNvPr id="0" name=""/>
        <dsp:cNvSpPr/>
      </dsp:nvSpPr>
      <dsp:spPr>
        <a:xfrm>
          <a:off x="692764" y="751152"/>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666750">
            <a:lnSpc>
              <a:spcPct val="100000"/>
            </a:lnSpc>
            <a:spcBef>
              <a:spcPct val="0"/>
            </a:spcBef>
            <a:spcAft>
              <a:spcPct val="35000"/>
            </a:spcAft>
            <a:buNone/>
          </a:pPr>
          <a:r>
            <a:rPr lang="en-US" sz="1500" kern="1200" dirty="0"/>
            <a:t>Please use PMC001 as Reference – if you use more than 10 characters, the vendor will not sync to SAP and we will push it back to you</a:t>
          </a:r>
        </a:p>
      </dsp:txBody>
      <dsp:txXfrm>
        <a:off x="692764" y="751152"/>
        <a:ext cx="9822835" cy="599796"/>
      </dsp:txXfrm>
    </dsp:sp>
    <dsp:sp modelId="{19F19E46-6D1C-4934-897E-07B737B0C9D4}">
      <dsp:nvSpPr>
        <dsp:cNvPr id="0" name=""/>
        <dsp:cNvSpPr/>
      </dsp:nvSpPr>
      <dsp:spPr>
        <a:xfrm>
          <a:off x="0" y="1500898"/>
          <a:ext cx="10515600" cy="5997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B2757F-739F-41F0-94C1-C8F88BE2EFAE}">
      <dsp:nvSpPr>
        <dsp:cNvPr id="0" name=""/>
        <dsp:cNvSpPr/>
      </dsp:nvSpPr>
      <dsp:spPr>
        <a:xfrm>
          <a:off x="181438" y="1635852"/>
          <a:ext cx="329887" cy="3298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CF6E55-EB5B-4CEE-8837-760505411959}">
      <dsp:nvSpPr>
        <dsp:cNvPr id="0" name=""/>
        <dsp:cNvSpPr/>
      </dsp:nvSpPr>
      <dsp:spPr>
        <a:xfrm>
          <a:off x="692764" y="1500898"/>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666750">
            <a:lnSpc>
              <a:spcPct val="100000"/>
            </a:lnSpc>
            <a:spcBef>
              <a:spcPct val="0"/>
            </a:spcBef>
            <a:spcAft>
              <a:spcPct val="35000"/>
            </a:spcAft>
            <a:buNone/>
          </a:pPr>
          <a:r>
            <a:rPr lang="en-US" sz="1500" kern="1200"/>
            <a:t>The bank letter must not be older than 3 months</a:t>
          </a:r>
        </a:p>
      </dsp:txBody>
      <dsp:txXfrm>
        <a:off x="692764" y="1500898"/>
        <a:ext cx="9822835" cy="599796"/>
      </dsp:txXfrm>
    </dsp:sp>
    <dsp:sp modelId="{68CFAF27-02DE-447D-B098-94B941F4B42A}">
      <dsp:nvSpPr>
        <dsp:cNvPr id="0" name=""/>
        <dsp:cNvSpPr/>
      </dsp:nvSpPr>
      <dsp:spPr>
        <a:xfrm>
          <a:off x="0" y="2250643"/>
          <a:ext cx="10515600" cy="5997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921E8E-5FE7-4039-BAA5-7BC971F0965F}">
      <dsp:nvSpPr>
        <dsp:cNvPr id="0" name=""/>
        <dsp:cNvSpPr/>
      </dsp:nvSpPr>
      <dsp:spPr>
        <a:xfrm>
          <a:off x="181438" y="2385597"/>
          <a:ext cx="329887" cy="32988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1A26B3-36D2-4E00-AC1C-5BCA6B774C79}">
      <dsp:nvSpPr>
        <dsp:cNvPr id="0" name=""/>
        <dsp:cNvSpPr/>
      </dsp:nvSpPr>
      <dsp:spPr>
        <a:xfrm>
          <a:off x="692764" y="2250643"/>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666750">
            <a:lnSpc>
              <a:spcPct val="100000"/>
            </a:lnSpc>
            <a:spcBef>
              <a:spcPct val="0"/>
            </a:spcBef>
            <a:spcAft>
              <a:spcPct val="35000"/>
            </a:spcAft>
            <a:buNone/>
          </a:pPr>
          <a:r>
            <a:rPr lang="en-US" sz="1500" kern="1200" dirty="0"/>
            <a:t>Use the provided sample of the Authorised signatories' letter, and it must be printed on your company letterhead</a:t>
          </a:r>
        </a:p>
      </dsp:txBody>
      <dsp:txXfrm>
        <a:off x="692764" y="2250643"/>
        <a:ext cx="9822835" cy="599796"/>
      </dsp:txXfrm>
    </dsp:sp>
    <dsp:sp modelId="{09428714-48F9-47C6-A8A1-6D5BF761195C}">
      <dsp:nvSpPr>
        <dsp:cNvPr id="0" name=""/>
        <dsp:cNvSpPr/>
      </dsp:nvSpPr>
      <dsp:spPr>
        <a:xfrm>
          <a:off x="0" y="3000388"/>
          <a:ext cx="10515600" cy="5997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69FB83-4BE8-4422-B8D3-135152E1FBAF}">
      <dsp:nvSpPr>
        <dsp:cNvPr id="0" name=""/>
        <dsp:cNvSpPr/>
      </dsp:nvSpPr>
      <dsp:spPr>
        <a:xfrm>
          <a:off x="181438" y="3135342"/>
          <a:ext cx="329887" cy="32988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1BA87E-1BCE-4FA3-B2B1-A1326DC50C74}">
      <dsp:nvSpPr>
        <dsp:cNvPr id="0" name=""/>
        <dsp:cNvSpPr/>
      </dsp:nvSpPr>
      <dsp:spPr>
        <a:xfrm>
          <a:off x="692764" y="3000388"/>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666750">
            <a:lnSpc>
              <a:spcPct val="100000"/>
            </a:lnSpc>
            <a:spcBef>
              <a:spcPct val="0"/>
            </a:spcBef>
            <a:spcAft>
              <a:spcPct val="35000"/>
            </a:spcAft>
            <a:buNone/>
          </a:pPr>
          <a:r>
            <a:rPr lang="en-US" sz="1500" kern="1200" dirty="0"/>
            <a:t>The ID copy must have a stamp date that is not older than 3 months</a:t>
          </a:r>
        </a:p>
      </dsp:txBody>
      <dsp:txXfrm>
        <a:off x="692764" y="3000388"/>
        <a:ext cx="9822835" cy="599796"/>
      </dsp:txXfrm>
    </dsp:sp>
    <dsp:sp modelId="{30EBEAFA-F0D4-49B2-8202-FABD91821019}">
      <dsp:nvSpPr>
        <dsp:cNvPr id="0" name=""/>
        <dsp:cNvSpPr/>
      </dsp:nvSpPr>
      <dsp:spPr>
        <a:xfrm>
          <a:off x="0" y="3751541"/>
          <a:ext cx="10515600" cy="5997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BA6304-D27D-4260-8353-49139B88D5E0}">
      <dsp:nvSpPr>
        <dsp:cNvPr id="0" name=""/>
        <dsp:cNvSpPr/>
      </dsp:nvSpPr>
      <dsp:spPr>
        <a:xfrm>
          <a:off x="181438" y="3885088"/>
          <a:ext cx="329887" cy="32988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D63EDB-B6C3-4FA2-9505-CF1B41247824}">
      <dsp:nvSpPr>
        <dsp:cNvPr id="0" name=""/>
        <dsp:cNvSpPr/>
      </dsp:nvSpPr>
      <dsp:spPr>
        <a:xfrm>
          <a:off x="692764" y="3750134"/>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666750">
            <a:lnSpc>
              <a:spcPct val="100000"/>
            </a:lnSpc>
            <a:spcBef>
              <a:spcPct val="0"/>
            </a:spcBef>
            <a:spcAft>
              <a:spcPct val="35000"/>
            </a:spcAft>
            <a:buNone/>
          </a:pPr>
          <a:r>
            <a:rPr lang="en-US" sz="1500" kern="1200" dirty="0"/>
            <a:t>After completion, click on “submit entire response” so that it can route to us for approval. </a:t>
          </a:r>
        </a:p>
      </dsp:txBody>
      <dsp:txXfrm>
        <a:off x="692764" y="3750134"/>
        <a:ext cx="9822835" cy="59979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EE090-C38F-DA44-2FA5-D304526791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E4590E7-A658-906A-C787-56EE3D76F9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3B79B00-4623-6EFE-7F39-43E8404B1731}"/>
              </a:ext>
            </a:extLst>
          </p:cNvPr>
          <p:cNvSpPr>
            <a:spLocks noGrp="1"/>
          </p:cNvSpPr>
          <p:nvPr>
            <p:ph type="dt" sz="half" idx="10"/>
          </p:nvPr>
        </p:nvSpPr>
        <p:spPr/>
        <p:txBody>
          <a:bodyPr/>
          <a:lstStyle/>
          <a:p>
            <a:fld id="{2A5ADB50-2CB2-4F32-B4CE-ACC94CD1C14F}" type="datetimeFigureOut">
              <a:rPr lang="en-US" smtClean="0"/>
              <a:t>4/5/2024</a:t>
            </a:fld>
            <a:endParaRPr lang="en-US"/>
          </a:p>
        </p:txBody>
      </p:sp>
      <p:sp>
        <p:nvSpPr>
          <p:cNvPr id="5" name="Footer Placeholder 4">
            <a:extLst>
              <a:ext uri="{FF2B5EF4-FFF2-40B4-BE49-F238E27FC236}">
                <a16:creationId xmlns:a16="http://schemas.microsoft.com/office/drawing/2014/main" id="{B5457E4F-4E67-0367-F04D-92C0AFB208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BD917D-CA9E-C588-C0F1-4344E3B2ED0E}"/>
              </a:ext>
            </a:extLst>
          </p:cNvPr>
          <p:cNvSpPr>
            <a:spLocks noGrp="1"/>
          </p:cNvSpPr>
          <p:nvPr>
            <p:ph type="sldNum" sz="quarter" idx="12"/>
          </p:nvPr>
        </p:nvSpPr>
        <p:spPr/>
        <p:txBody>
          <a:bodyPr/>
          <a:lstStyle/>
          <a:p>
            <a:fld id="{1D455D1C-004A-4F97-9D73-12A96CC1B21C}" type="slidenum">
              <a:rPr lang="en-US" smtClean="0"/>
              <a:t>‹#›</a:t>
            </a:fld>
            <a:endParaRPr lang="en-US"/>
          </a:p>
        </p:txBody>
      </p:sp>
    </p:spTree>
    <p:extLst>
      <p:ext uri="{BB962C8B-B14F-4D97-AF65-F5344CB8AC3E}">
        <p14:creationId xmlns:p14="http://schemas.microsoft.com/office/powerpoint/2010/main" val="2340574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3EBFC-9E52-B04B-B52C-58D8451147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D3FF93-9494-8150-D875-E73F9C355F7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B9CC28-C134-D511-3928-5F208B925F4F}"/>
              </a:ext>
            </a:extLst>
          </p:cNvPr>
          <p:cNvSpPr>
            <a:spLocks noGrp="1"/>
          </p:cNvSpPr>
          <p:nvPr>
            <p:ph type="dt" sz="half" idx="10"/>
          </p:nvPr>
        </p:nvSpPr>
        <p:spPr/>
        <p:txBody>
          <a:bodyPr/>
          <a:lstStyle/>
          <a:p>
            <a:fld id="{2A5ADB50-2CB2-4F32-B4CE-ACC94CD1C14F}" type="datetimeFigureOut">
              <a:rPr lang="en-US" smtClean="0"/>
              <a:t>4/5/2024</a:t>
            </a:fld>
            <a:endParaRPr lang="en-US"/>
          </a:p>
        </p:txBody>
      </p:sp>
      <p:sp>
        <p:nvSpPr>
          <p:cNvPr id="5" name="Footer Placeholder 4">
            <a:extLst>
              <a:ext uri="{FF2B5EF4-FFF2-40B4-BE49-F238E27FC236}">
                <a16:creationId xmlns:a16="http://schemas.microsoft.com/office/drawing/2014/main" id="{113EB923-1800-A2F6-C55F-BD112BC34F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5479EC-B772-CEFA-97D4-299566279185}"/>
              </a:ext>
            </a:extLst>
          </p:cNvPr>
          <p:cNvSpPr>
            <a:spLocks noGrp="1"/>
          </p:cNvSpPr>
          <p:nvPr>
            <p:ph type="sldNum" sz="quarter" idx="12"/>
          </p:nvPr>
        </p:nvSpPr>
        <p:spPr/>
        <p:txBody>
          <a:bodyPr/>
          <a:lstStyle/>
          <a:p>
            <a:fld id="{1D455D1C-004A-4F97-9D73-12A96CC1B21C}" type="slidenum">
              <a:rPr lang="en-US" smtClean="0"/>
              <a:t>‹#›</a:t>
            </a:fld>
            <a:endParaRPr lang="en-US"/>
          </a:p>
        </p:txBody>
      </p:sp>
    </p:spTree>
    <p:extLst>
      <p:ext uri="{BB962C8B-B14F-4D97-AF65-F5344CB8AC3E}">
        <p14:creationId xmlns:p14="http://schemas.microsoft.com/office/powerpoint/2010/main" val="1843325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396A4C-21E1-D9D3-01D7-328AE8868D2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41A995-D8F6-2756-8D10-4FCDF61223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CF595D-3579-0750-D140-600035324625}"/>
              </a:ext>
            </a:extLst>
          </p:cNvPr>
          <p:cNvSpPr>
            <a:spLocks noGrp="1"/>
          </p:cNvSpPr>
          <p:nvPr>
            <p:ph type="dt" sz="half" idx="10"/>
          </p:nvPr>
        </p:nvSpPr>
        <p:spPr/>
        <p:txBody>
          <a:bodyPr/>
          <a:lstStyle/>
          <a:p>
            <a:fld id="{2A5ADB50-2CB2-4F32-B4CE-ACC94CD1C14F}" type="datetimeFigureOut">
              <a:rPr lang="en-US" smtClean="0"/>
              <a:t>4/5/2024</a:t>
            </a:fld>
            <a:endParaRPr lang="en-US"/>
          </a:p>
        </p:txBody>
      </p:sp>
      <p:sp>
        <p:nvSpPr>
          <p:cNvPr id="5" name="Footer Placeholder 4">
            <a:extLst>
              <a:ext uri="{FF2B5EF4-FFF2-40B4-BE49-F238E27FC236}">
                <a16:creationId xmlns:a16="http://schemas.microsoft.com/office/drawing/2014/main" id="{215E4ECC-9FD5-9A9D-1FF8-56CCEBF301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24F083-087A-92D4-DD6B-823E47E2F3DC}"/>
              </a:ext>
            </a:extLst>
          </p:cNvPr>
          <p:cNvSpPr>
            <a:spLocks noGrp="1"/>
          </p:cNvSpPr>
          <p:nvPr>
            <p:ph type="sldNum" sz="quarter" idx="12"/>
          </p:nvPr>
        </p:nvSpPr>
        <p:spPr/>
        <p:txBody>
          <a:bodyPr/>
          <a:lstStyle/>
          <a:p>
            <a:fld id="{1D455D1C-004A-4F97-9D73-12A96CC1B21C}" type="slidenum">
              <a:rPr lang="en-US" smtClean="0"/>
              <a:t>‹#›</a:t>
            </a:fld>
            <a:endParaRPr lang="en-US"/>
          </a:p>
        </p:txBody>
      </p:sp>
    </p:spTree>
    <p:extLst>
      <p:ext uri="{BB962C8B-B14F-4D97-AF65-F5344CB8AC3E}">
        <p14:creationId xmlns:p14="http://schemas.microsoft.com/office/powerpoint/2010/main" val="3383577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0AA22-34C8-0D97-16F6-D55D92AF06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BED1FA-C4E4-0AF7-46D8-152BA1B902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915C8F-F24F-38FB-A7D2-942CF4EE4B34}"/>
              </a:ext>
            </a:extLst>
          </p:cNvPr>
          <p:cNvSpPr>
            <a:spLocks noGrp="1"/>
          </p:cNvSpPr>
          <p:nvPr>
            <p:ph type="dt" sz="half" idx="10"/>
          </p:nvPr>
        </p:nvSpPr>
        <p:spPr/>
        <p:txBody>
          <a:bodyPr/>
          <a:lstStyle/>
          <a:p>
            <a:fld id="{2A5ADB50-2CB2-4F32-B4CE-ACC94CD1C14F}" type="datetimeFigureOut">
              <a:rPr lang="en-US" smtClean="0"/>
              <a:t>4/5/2024</a:t>
            </a:fld>
            <a:endParaRPr lang="en-US"/>
          </a:p>
        </p:txBody>
      </p:sp>
      <p:sp>
        <p:nvSpPr>
          <p:cNvPr id="5" name="Footer Placeholder 4">
            <a:extLst>
              <a:ext uri="{FF2B5EF4-FFF2-40B4-BE49-F238E27FC236}">
                <a16:creationId xmlns:a16="http://schemas.microsoft.com/office/drawing/2014/main" id="{09F6EE9A-9CE9-45CD-E0A3-9CD4AF0CB9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B7BD7F-9630-D6FD-A6A5-6F041BFAB25D}"/>
              </a:ext>
            </a:extLst>
          </p:cNvPr>
          <p:cNvSpPr>
            <a:spLocks noGrp="1"/>
          </p:cNvSpPr>
          <p:nvPr>
            <p:ph type="sldNum" sz="quarter" idx="12"/>
          </p:nvPr>
        </p:nvSpPr>
        <p:spPr/>
        <p:txBody>
          <a:bodyPr/>
          <a:lstStyle/>
          <a:p>
            <a:fld id="{1D455D1C-004A-4F97-9D73-12A96CC1B21C}" type="slidenum">
              <a:rPr lang="en-US" smtClean="0"/>
              <a:t>‹#›</a:t>
            </a:fld>
            <a:endParaRPr lang="en-US"/>
          </a:p>
        </p:txBody>
      </p:sp>
    </p:spTree>
    <p:extLst>
      <p:ext uri="{BB962C8B-B14F-4D97-AF65-F5344CB8AC3E}">
        <p14:creationId xmlns:p14="http://schemas.microsoft.com/office/powerpoint/2010/main" val="3290073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757D4-29FE-E6AB-5C22-4B6BCA7480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AD73088-11DC-85FF-6D3A-DAE7879F41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EC89BB-E9DC-A4D8-85C7-6D42ABAE1E90}"/>
              </a:ext>
            </a:extLst>
          </p:cNvPr>
          <p:cNvSpPr>
            <a:spLocks noGrp="1"/>
          </p:cNvSpPr>
          <p:nvPr>
            <p:ph type="dt" sz="half" idx="10"/>
          </p:nvPr>
        </p:nvSpPr>
        <p:spPr/>
        <p:txBody>
          <a:bodyPr/>
          <a:lstStyle/>
          <a:p>
            <a:fld id="{2A5ADB50-2CB2-4F32-B4CE-ACC94CD1C14F}" type="datetimeFigureOut">
              <a:rPr lang="en-US" smtClean="0"/>
              <a:t>4/5/2024</a:t>
            </a:fld>
            <a:endParaRPr lang="en-US"/>
          </a:p>
        </p:txBody>
      </p:sp>
      <p:sp>
        <p:nvSpPr>
          <p:cNvPr id="5" name="Footer Placeholder 4">
            <a:extLst>
              <a:ext uri="{FF2B5EF4-FFF2-40B4-BE49-F238E27FC236}">
                <a16:creationId xmlns:a16="http://schemas.microsoft.com/office/drawing/2014/main" id="{044DBDE8-D4BD-7DF8-7D86-4C0FB09531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4DD03A-1BC2-48D2-CC74-8D1B16883906}"/>
              </a:ext>
            </a:extLst>
          </p:cNvPr>
          <p:cNvSpPr>
            <a:spLocks noGrp="1"/>
          </p:cNvSpPr>
          <p:nvPr>
            <p:ph type="sldNum" sz="quarter" idx="12"/>
          </p:nvPr>
        </p:nvSpPr>
        <p:spPr/>
        <p:txBody>
          <a:bodyPr/>
          <a:lstStyle/>
          <a:p>
            <a:fld id="{1D455D1C-004A-4F97-9D73-12A96CC1B21C}" type="slidenum">
              <a:rPr lang="en-US" smtClean="0"/>
              <a:t>‹#›</a:t>
            </a:fld>
            <a:endParaRPr lang="en-US"/>
          </a:p>
        </p:txBody>
      </p:sp>
    </p:spTree>
    <p:extLst>
      <p:ext uri="{BB962C8B-B14F-4D97-AF65-F5344CB8AC3E}">
        <p14:creationId xmlns:p14="http://schemas.microsoft.com/office/powerpoint/2010/main" val="1714941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9DA1F-191F-140C-6603-B356CC7004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E80200-AB90-FD24-E54B-01DE295669B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2151298-81C7-AAEB-0B35-2EE9A59B16F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154B41C-3519-9E80-0F1C-44151B6425D2}"/>
              </a:ext>
            </a:extLst>
          </p:cNvPr>
          <p:cNvSpPr>
            <a:spLocks noGrp="1"/>
          </p:cNvSpPr>
          <p:nvPr>
            <p:ph type="dt" sz="half" idx="10"/>
          </p:nvPr>
        </p:nvSpPr>
        <p:spPr/>
        <p:txBody>
          <a:bodyPr/>
          <a:lstStyle/>
          <a:p>
            <a:fld id="{2A5ADB50-2CB2-4F32-B4CE-ACC94CD1C14F}" type="datetimeFigureOut">
              <a:rPr lang="en-US" smtClean="0"/>
              <a:t>4/5/2024</a:t>
            </a:fld>
            <a:endParaRPr lang="en-US"/>
          </a:p>
        </p:txBody>
      </p:sp>
      <p:sp>
        <p:nvSpPr>
          <p:cNvPr id="6" name="Footer Placeholder 5">
            <a:extLst>
              <a:ext uri="{FF2B5EF4-FFF2-40B4-BE49-F238E27FC236}">
                <a16:creationId xmlns:a16="http://schemas.microsoft.com/office/drawing/2014/main" id="{E5EF75A9-5867-66B5-E78D-59811EA4AF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8C6751-488C-2261-A2C2-26CB9571437A}"/>
              </a:ext>
            </a:extLst>
          </p:cNvPr>
          <p:cNvSpPr>
            <a:spLocks noGrp="1"/>
          </p:cNvSpPr>
          <p:nvPr>
            <p:ph type="sldNum" sz="quarter" idx="12"/>
          </p:nvPr>
        </p:nvSpPr>
        <p:spPr/>
        <p:txBody>
          <a:bodyPr/>
          <a:lstStyle/>
          <a:p>
            <a:fld id="{1D455D1C-004A-4F97-9D73-12A96CC1B21C}" type="slidenum">
              <a:rPr lang="en-US" smtClean="0"/>
              <a:t>‹#›</a:t>
            </a:fld>
            <a:endParaRPr lang="en-US"/>
          </a:p>
        </p:txBody>
      </p:sp>
    </p:spTree>
    <p:extLst>
      <p:ext uri="{BB962C8B-B14F-4D97-AF65-F5344CB8AC3E}">
        <p14:creationId xmlns:p14="http://schemas.microsoft.com/office/powerpoint/2010/main" val="1101906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626E6-3B9A-2C45-2A36-53528633045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2B77FD-BACE-92DD-CFD9-BCEF2246CE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A4FF02-5538-9C8A-ABA8-F9B0D19741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812F47-8A8D-69A5-5425-91B2C6B268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21DA10-3702-CDD8-0A34-F6DBE163FE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8A0235C-A1AA-EFF6-2492-1C078E158430}"/>
              </a:ext>
            </a:extLst>
          </p:cNvPr>
          <p:cNvSpPr>
            <a:spLocks noGrp="1"/>
          </p:cNvSpPr>
          <p:nvPr>
            <p:ph type="dt" sz="half" idx="10"/>
          </p:nvPr>
        </p:nvSpPr>
        <p:spPr/>
        <p:txBody>
          <a:bodyPr/>
          <a:lstStyle/>
          <a:p>
            <a:fld id="{2A5ADB50-2CB2-4F32-B4CE-ACC94CD1C14F}" type="datetimeFigureOut">
              <a:rPr lang="en-US" smtClean="0"/>
              <a:t>4/5/2024</a:t>
            </a:fld>
            <a:endParaRPr lang="en-US"/>
          </a:p>
        </p:txBody>
      </p:sp>
      <p:sp>
        <p:nvSpPr>
          <p:cNvPr id="8" name="Footer Placeholder 7">
            <a:extLst>
              <a:ext uri="{FF2B5EF4-FFF2-40B4-BE49-F238E27FC236}">
                <a16:creationId xmlns:a16="http://schemas.microsoft.com/office/drawing/2014/main" id="{14031C5D-05B0-3494-ABA7-D94EB18B17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78D60D3-860C-9527-3034-A61E11D6B7AF}"/>
              </a:ext>
            </a:extLst>
          </p:cNvPr>
          <p:cNvSpPr>
            <a:spLocks noGrp="1"/>
          </p:cNvSpPr>
          <p:nvPr>
            <p:ph type="sldNum" sz="quarter" idx="12"/>
          </p:nvPr>
        </p:nvSpPr>
        <p:spPr/>
        <p:txBody>
          <a:bodyPr/>
          <a:lstStyle/>
          <a:p>
            <a:fld id="{1D455D1C-004A-4F97-9D73-12A96CC1B21C}" type="slidenum">
              <a:rPr lang="en-US" smtClean="0"/>
              <a:t>‹#›</a:t>
            </a:fld>
            <a:endParaRPr lang="en-US"/>
          </a:p>
        </p:txBody>
      </p:sp>
    </p:spTree>
    <p:extLst>
      <p:ext uri="{BB962C8B-B14F-4D97-AF65-F5344CB8AC3E}">
        <p14:creationId xmlns:p14="http://schemas.microsoft.com/office/powerpoint/2010/main" val="2912277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5E2C8-793B-0EB4-2395-0827EF5C075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D1A40D7-E279-47DC-D869-FD83E1241A4B}"/>
              </a:ext>
            </a:extLst>
          </p:cNvPr>
          <p:cNvSpPr>
            <a:spLocks noGrp="1"/>
          </p:cNvSpPr>
          <p:nvPr>
            <p:ph type="dt" sz="half" idx="10"/>
          </p:nvPr>
        </p:nvSpPr>
        <p:spPr/>
        <p:txBody>
          <a:bodyPr/>
          <a:lstStyle/>
          <a:p>
            <a:fld id="{2A5ADB50-2CB2-4F32-B4CE-ACC94CD1C14F}" type="datetimeFigureOut">
              <a:rPr lang="en-US" smtClean="0"/>
              <a:t>4/5/2024</a:t>
            </a:fld>
            <a:endParaRPr lang="en-US"/>
          </a:p>
        </p:txBody>
      </p:sp>
      <p:sp>
        <p:nvSpPr>
          <p:cNvPr id="4" name="Footer Placeholder 3">
            <a:extLst>
              <a:ext uri="{FF2B5EF4-FFF2-40B4-BE49-F238E27FC236}">
                <a16:creationId xmlns:a16="http://schemas.microsoft.com/office/drawing/2014/main" id="{0DFCA438-19A3-8AFD-2C3F-E3EF4B02E80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614E06B-4568-4E40-9694-B9B35D7C0B52}"/>
              </a:ext>
            </a:extLst>
          </p:cNvPr>
          <p:cNvSpPr>
            <a:spLocks noGrp="1"/>
          </p:cNvSpPr>
          <p:nvPr>
            <p:ph type="sldNum" sz="quarter" idx="12"/>
          </p:nvPr>
        </p:nvSpPr>
        <p:spPr/>
        <p:txBody>
          <a:bodyPr/>
          <a:lstStyle/>
          <a:p>
            <a:fld id="{1D455D1C-004A-4F97-9D73-12A96CC1B21C}" type="slidenum">
              <a:rPr lang="en-US" smtClean="0"/>
              <a:t>‹#›</a:t>
            </a:fld>
            <a:endParaRPr lang="en-US"/>
          </a:p>
        </p:txBody>
      </p:sp>
    </p:spTree>
    <p:extLst>
      <p:ext uri="{BB962C8B-B14F-4D97-AF65-F5344CB8AC3E}">
        <p14:creationId xmlns:p14="http://schemas.microsoft.com/office/powerpoint/2010/main" val="3989574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8179D3-3492-1EF9-0A0F-397C940C5DEC}"/>
              </a:ext>
            </a:extLst>
          </p:cNvPr>
          <p:cNvSpPr>
            <a:spLocks noGrp="1"/>
          </p:cNvSpPr>
          <p:nvPr>
            <p:ph type="dt" sz="half" idx="10"/>
          </p:nvPr>
        </p:nvSpPr>
        <p:spPr/>
        <p:txBody>
          <a:bodyPr/>
          <a:lstStyle/>
          <a:p>
            <a:fld id="{2A5ADB50-2CB2-4F32-B4CE-ACC94CD1C14F}" type="datetimeFigureOut">
              <a:rPr lang="en-US" smtClean="0"/>
              <a:t>4/5/2024</a:t>
            </a:fld>
            <a:endParaRPr lang="en-US"/>
          </a:p>
        </p:txBody>
      </p:sp>
      <p:sp>
        <p:nvSpPr>
          <p:cNvPr id="3" name="Footer Placeholder 2">
            <a:extLst>
              <a:ext uri="{FF2B5EF4-FFF2-40B4-BE49-F238E27FC236}">
                <a16:creationId xmlns:a16="http://schemas.microsoft.com/office/drawing/2014/main" id="{8EC7F331-0F67-4B0F-E43D-DFB63A529C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37C380-3FE6-158E-429E-1FD326D8FA33}"/>
              </a:ext>
            </a:extLst>
          </p:cNvPr>
          <p:cNvSpPr>
            <a:spLocks noGrp="1"/>
          </p:cNvSpPr>
          <p:nvPr>
            <p:ph type="sldNum" sz="quarter" idx="12"/>
          </p:nvPr>
        </p:nvSpPr>
        <p:spPr/>
        <p:txBody>
          <a:bodyPr/>
          <a:lstStyle/>
          <a:p>
            <a:fld id="{1D455D1C-004A-4F97-9D73-12A96CC1B21C}" type="slidenum">
              <a:rPr lang="en-US" smtClean="0"/>
              <a:t>‹#›</a:t>
            </a:fld>
            <a:endParaRPr lang="en-US"/>
          </a:p>
        </p:txBody>
      </p:sp>
    </p:spTree>
    <p:extLst>
      <p:ext uri="{BB962C8B-B14F-4D97-AF65-F5344CB8AC3E}">
        <p14:creationId xmlns:p14="http://schemas.microsoft.com/office/powerpoint/2010/main" val="2464631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BDD33-37BC-C4E0-7000-EBF2D65755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4817C9-E0E2-8235-6DAB-CFD8EC51E8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1A330A-FDC3-763B-7857-67762F609B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C2BE1E-1E99-6D60-A83E-F3B5EF02DEB2}"/>
              </a:ext>
            </a:extLst>
          </p:cNvPr>
          <p:cNvSpPr>
            <a:spLocks noGrp="1"/>
          </p:cNvSpPr>
          <p:nvPr>
            <p:ph type="dt" sz="half" idx="10"/>
          </p:nvPr>
        </p:nvSpPr>
        <p:spPr/>
        <p:txBody>
          <a:bodyPr/>
          <a:lstStyle/>
          <a:p>
            <a:fld id="{2A5ADB50-2CB2-4F32-B4CE-ACC94CD1C14F}" type="datetimeFigureOut">
              <a:rPr lang="en-US" smtClean="0"/>
              <a:t>4/5/2024</a:t>
            </a:fld>
            <a:endParaRPr lang="en-US"/>
          </a:p>
        </p:txBody>
      </p:sp>
      <p:sp>
        <p:nvSpPr>
          <p:cNvPr id="6" name="Footer Placeholder 5">
            <a:extLst>
              <a:ext uri="{FF2B5EF4-FFF2-40B4-BE49-F238E27FC236}">
                <a16:creationId xmlns:a16="http://schemas.microsoft.com/office/drawing/2014/main" id="{90CD4A69-00EB-5011-623E-1F0D35212E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582CC-AA16-1528-31AC-8AB6D45EEF64}"/>
              </a:ext>
            </a:extLst>
          </p:cNvPr>
          <p:cNvSpPr>
            <a:spLocks noGrp="1"/>
          </p:cNvSpPr>
          <p:nvPr>
            <p:ph type="sldNum" sz="quarter" idx="12"/>
          </p:nvPr>
        </p:nvSpPr>
        <p:spPr/>
        <p:txBody>
          <a:bodyPr/>
          <a:lstStyle/>
          <a:p>
            <a:fld id="{1D455D1C-004A-4F97-9D73-12A96CC1B21C}" type="slidenum">
              <a:rPr lang="en-US" smtClean="0"/>
              <a:t>‹#›</a:t>
            </a:fld>
            <a:endParaRPr lang="en-US"/>
          </a:p>
        </p:txBody>
      </p:sp>
    </p:spTree>
    <p:extLst>
      <p:ext uri="{BB962C8B-B14F-4D97-AF65-F5344CB8AC3E}">
        <p14:creationId xmlns:p14="http://schemas.microsoft.com/office/powerpoint/2010/main" val="3561492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C50CD-D6FD-0383-D59A-E443D9C7DF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5DBB35-9D7C-0306-045D-703E43F0E8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3417193-A193-525D-C2E3-1FBCCD805A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425264-5A26-A86D-67F6-4789DA527761}"/>
              </a:ext>
            </a:extLst>
          </p:cNvPr>
          <p:cNvSpPr>
            <a:spLocks noGrp="1"/>
          </p:cNvSpPr>
          <p:nvPr>
            <p:ph type="dt" sz="half" idx="10"/>
          </p:nvPr>
        </p:nvSpPr>
        <p:spPr/>
        <p:txBody>
          <a:bodyPr/>
          <a:lstStyle/>
          <a:p>
            <a:fld id="{2A5ADB50-2CB2-4F32-B4CE-ACC94CD1C14F}" type="datetimeFigureOut">
              <a:rPr lang="en-US" smtClean="0"/>
              <a:t>4/5/2024</a:t>
            </a:fld>
            <a:endParaRPr lang="en-US"/>
          </a:p>
        </p:txBody>
      </p:sp>
      <p:sp>
        <p:nvSpPr>
          <p:cNvPr id="6" name="Footer Placeholder 5">
            <a:extLst>
              <a:ext uri="{FF2B5EF4-FFF2-40B4-BE49-F238E27FC236}">
                <a16:creationId xmlns:a16="http://schemas.microsoft.com/office/drawing/2014/main" id="{BD81738E-B8F7-EB68-E05A-6EFBDBA32A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AE434C-DA39-5D15-1B2B-7E87AEEC2781}"/>
              </a:ext>
            </a:extLst>
          </p:cNvPr>
          <p:cNvSpPr>
            <a:spLocks noGrp="1"/>
          </p:cNvSpPr>
          <p:nvPr>
            <p:ph type="sldNum" sz="quarter" idx="12"/>
          </p:nvPr>
        </p:nvSpPr>
        <p:spPr/>
        <p:txBody>
          <a:bodyPr/>
          <a:lstStyle/>
          <a:p>
            <a:fld id="{1D455D1C-004A-4F97-9D73-12A96CC1B21C}" type="slidenum">
              <a:rPr lang="en-US" smtClean="0"/>
              <a:t>‹#›</a:t>
            </a:fld>
            <a:endParaRPr lang="en-US"/>
          </a:p>
        </p:txBody>
      </p:sp>
    </p:spTree>
    <p:extLst>
      <p:ext uri="{BB962C8B-B14F-4D97-AF65-F5344CB8AC3E}">
        <p14:creationId xmlns:p14="http://schemas.microsoft.com/office/powerpoint/2010/main" val="166742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5B587E-2148-E5F8-4CB9-7528B32670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B2FD585-DCAB-2D87-F909-8298F3D2AC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1A0C3F-A178-E1B4-3094-A671294544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5ADB50-2CB2-4F32-B4CE-ACC94CD1C14F}" type="datetimeFigureOut">
              <a:rPr lang="en-US" smtClean="0"/>
              <a:t>4/5/2024</a:t>
            </a:fld>
            <a:endParaRPr lang="en-US"/>
          </a:p>
        </p:txBody>
      </p:sp>
      <p:sp>
        <p:nvSpPr>
          <p:cNvPr id="5" name="Footer Placeholder 4">
            <a:extLst>
              <a:ext uri="{FF2B5EF4-FFF2-40B4-BE49-F238E27FC236}">
                <a16:creationId xmlns:a16="http://schemas.microsoft.com/office/drawing/2014/main" id="{53AE3D4F-8055-4AC5-E9DB-166D780945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BA4D7CF-3955-B470-5842-E3CD3C41DA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455D1C-004A-4F97-9D73-12A96CC1B21C}" type="slidenum">
              <a:rPr lang="en-US" smtClean="0"/>
              <a:t>‹#›</a:t>
            </a:fld>
            <a:endParaRPr lang="en-US"/>
          </a:p>
        </p:txBody>
      </p:sp>
      <p:sp>
        <p:nvSpPr>
          <p:cNvPr id="8" name="TextBox 7">
            <a:extLst>
              <a:ext uri="{FF2B5EF4-FFF2-40B4-BE49-F238E27FC236}">
                <a16:creationId xmlns:a16="http://schemas.microsoft.com/office/drawing/2014/main" id="{B158F15E-BF5E-9A03-2218-F50D8AAEE164}"/>
              </a:ext>
            </a:extLst>
          </p:cNvPr>
          <p:cNvSpPr txBox="1"/>
          <p:nvPr userDrawn="1">
            <p:extLst>
              <p:ext uri="{1162E1C5-73C7-4A58-AE30-91384D911F3F}">
                <p184:classification xmlns:p184="http://schemas.microsoft.com/office/powerpoint/2018/4/main" val="hdr"/>
              </p:ext>
            </p:extLst>
          </p:nvPr>
        </p:nvSpPr>
        <p:spPr>
          <a:xfrm>
            <a:off x="10182225" y="63500"/>
            <a:ext cx="1974850" cy="152400"/>
          </a:xfrm>
          <a:prstGeom prst="rect">
            <a:avLst/>
          </a:prstGeom>
        </p:spPr>
        <p:txBody>
          <a:bodyPr horzOverflow="overflow" lIns="0" tIns="0" rIns="0" bIns="0">
            <a:spAutoFit/>
          </a:bodyPr>
          <a:lstStyle/>
          <a:p>
            <a:pPr algn="l"/>
            <a:r>
              <a:rPr lang="en-US" sz="1000">
                <a:solidFill>
                  <a:srgbClr val="008000"/>
                </a:solidFill>
                <a:latin typeface="Calibri" panose="020F0502020204030204" pitchFamily="34" charset="0"/>
                <a:cs typeface="Calibri" panose="020F0502020204030204" pitchFamily="34" charset="0"/>
              </a:rPr>
              <a:t>Palabora Copper (Pty) Limited - Public</a:t>
            </a:r>
          </a:p>
        </p:txBody>
      </p:sp>
    </p:spTree>
    <p:extLst>
      <p:ext uri="{BB962C8B-B14F-4D97-AF65-F5344CB8AC3E}">
        <p14:creationId xmlns:p14="http://schemas.microsoft.com/office/powerpoint/2010/main" val="24769767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palabora.co.za/"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3" name="Rectangle 1032">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3043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DD1100F9-AE34-C67A-D9C6-F2DB79E1B64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642938" y="381000"/>
            <a:ext cx="10904538" cy="2038350"/>
          </a:xfrm>
          <a:prstGeom prst="rect">
            <a:avLst/>
          </a:prstGeom>
        </p:spPr>
      </p:pic>
      <p:pic>
        <p:nvPicPr>
          <p:cNvPr id="1028" name="Picture 4" descr="Maximizing Efficiency with Ariba and SAP: The Dynamic Duo of Procurement  Management">
            <a:extLst>
              <a:ext uri="{FF2B5EF4-FFF2-40B4-BE49-F238E27FC236}">
                <a16:creationId xmlns:a16="http://schemas.microsoft.com/office/drawing/2014/main" id="{9DC6C289-7919-A584-57FC-D1EF63DAD3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8" y="2493963"/>
            <a:ext cx="10904538" cy="2244725"/>
          </a:xfrm>
          <a:prstGeom prst="rect">
            <a:avLst/>
          </a:prstGeom>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75E4824-81B7-E14A-D352-9AECAB9E4630}"/>
              </a:ext>
            </a:extLst>
          </p:cNvPr>
          <p:cNvSpPr>
            <a:spLocks noGrp="1"/>
          </p:cNvSpPr>
          <p:nvPr>
            <p:ph type="title"/>
          </p:nvPr>
        </p:nvSpPr>
        <p:spPr>
          <a:xfrm>
            <a:off x="556532" y="532214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Supplier Ariba Registration and Approval Process</a:t>
            </a:r>
          </a:p>
        </p:txBody>
      </p:sp>
    </p:spTree>
    <p:extLst>
      <p:ext uri="{BB962C8B-B14F-4D97-AF65-F5344CB8AC3E}">
        <p14:creationId xmlns:p14="http://schemas.microsoft.com/office/powerpoint/2010/main" val="687608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B5D173-490E-6AF5-C8E3-206E0C8A5D1D}"/>
              </a:ext>
            </a:extLst>
          </p:cNvPr>
          <p:cNvSpPr>
            <a:spLocks noGrp="1"/>
          </p:cNvSpPr>
          <p:nvPr>
            <p:ph type="title"/>
          </p:nvPr>
        </p:nvSpPr>
        <p:spPr>
          <a:xfrm>
            <a:off x="640080" y="325369"/>
            <a:ext cx="4368602" cy="1956841"/>
          </a:xfrm>
        </p:spPr>
        <p:txBody>
          <a:bodyPr anchor="b">
            <a:normAutofit/>
          </a:bodyPr>
          <a:lstStyle/>
          <a:p>
            <a:r>
              <a:rPr lang="en-ZA" sz="5400" kern="1200" dirty="0">
                <a:latin typeface="Calibri" panose="020F0502020204030204"/>
                <a:ea typeface="+mn-ea"/>
                <a:cs typeface="+mn-cs"/>
              </a:rPr>
              <a:t>2. Supplier Registration</a:t>
            </a:r>
            <a:endParaRPr lang="en-US" sz="5400" dirty="0"/>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SAP Ariba Online Training | Mentors Pool">
            <a:extLst>
              <a:ext uri="{FF2B5EF4-FFF2-40B4-BE49-F238E27FC236}">
                <a16:creationId xmlns:a16="http://schemas.microsoft.com/office/drawing/2014/main" id="{BA11C8B6-FDD9-5B23-68DF-DBB3C9F1F7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2"/>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9446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46988-F0EE-F350-93AE-479A04D02872}"/>
              </a:ext>
            </a:extLst>
          </p:cNvPr>
          <p:cNvSpPr>
            <a:spLocks noGrp="1"/>
          </p:cNvSpPr>
          <p:nvPr>
            <p:ph type="title"/>
          </p:nvPr>
        </p:nvSpPr>
        <p:spPr/>
        <p:txBody>
          <a:bodyPr/>
          <a:lstStyle/>
          <a:p>
            <a:r>
              <a:rPr lang="en-US" dirty="0">
                <a:solidFill>
                  <a:srgbClr val="0070C0"/>
                </a:solidFill>
              </a:rPr>
              <a:t>The Banking data questionnaire: </a:t>
            </a:r>
          </a:p>
        </p:txBody>
      </p:sp>
      <p:graphicFrame>
        <p:nvGraphicFramePr>
          <p:cNvPr id="7" name="Content Placeholder 2">
            <a:extLst>
              <a:ext uri="{FF2B5EF4-FFF2-40B4-BE49-F238E27FC236}">
                <a16:creationId xmlns:a16="http://schemas.microsoft.com/office/drawing/2014/main" id="{D7544242-DB8F-EBAA-A580-09A6709716EF}"/>
              </a:ext>
            </a:extLst>
          </p:cNvPr>
          <p:cNvGraphicFramePr>
            <a:graphicFrameLocks noGrp="1"/>
          </p:cNvGraphicFramePr>
          <p:nvPr>
            <p:ph idx="1"/>
            <p:extLst>
              <p:ext uri="{D42A27DB-BD31-4B8C-83A1-F6EECF244321}">
                <p14:modId xmlns:p14="http://schemas.microsoft.com/office/powerpoint/2010/main" val="278675941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B17F7E7B-3EE8-4317-A1AF-F22A21523D31}"/>
              </a:ext>
            </a:extLst>
          </p:cNvPr>
          <p:cNvPicPr>
            <a:picLocks noChangeAspect="1"/>
          </p:cNvPicPr>
          <p:nvPr/>
        </p:nvPicPr>
        <p:blipFill>
          <a:blip r:embed="rId7"/>
          <a:stretch>
            <a:fillRect/>
          </a:stretch>
        </p:blipFill>
        <p:spPr>
          <a:xfrm>
            <a:off x="8601004" y="5719820"/>
            <a:ext cx="2542857" cy="457143"/>
          </a:xfrm>
          <a:prstGeom prst="rect">
            <a:avLst/>
          </a:prstGeom>
        </p:spPr>
      </p:pic>
    </p:spTree>
    <p:extLst>
      <p:ext uri="{BB962C8B-B14F-4D97-AF65-F5344CB8AC3E}">
        <p14:creationId xmlns:p14="http://schemas.microsoft.com/office/powerpoint/2010/main" val="2920495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94CE3-3DB4-3197-A3EF-E3DD43A72A41}"/>
              </a:ext>
            </a:extLst>
          </p:cNvPr>
          <p:cNvSpPr>
            <a:spLocks noGrp="1"/>
          </p:cNvSpPr>
          <p:nvPr>
            <p:ph type="title"/>
          </p:nvPr>
        </p:nvSpPr>
        <p:spPr>
          <a:xfrm>
            <a:off x="838200" y="365126"/>
            <a:ext cx="10515600" cy="658690"/>
          </a:xfrm>
        </p:spPr>
        <p:txBody>
          <a:bodyPr>
            <a:normAutofit/>
          </a:bodyPr>
          <a:lstStyle/>
          <a:p>
            <a:r>
              <a:rPr lang="en-US" sz="1600" dirty="0">
                <a:solidFill>
                  <a:srgbClr val="00B0F0"/>
                </a:solidFill>
                <a:latin typeface="Arial" panose="020B0604020202020204" pitchFamily="34" charset="0"/>
                <a:cs typeface="Arial" panose="020B0604020202020204" pitchFamily="34" charset="0"/>
              </a:rPr>
              <a:t>NB: Foreign vendor with account numbers that are longer that 17 digits, please take note of the below note on 1.6: </a:t>
            </a:r>
          </a:p>
        </p:txBody>
      </p:sp>
      <p:pic>
        <p:nvPicPr>
          <p:cNvPr id="1026" name="Picture 33">
            <a:extLst>
              <a:ext uri="{FF2B5EF4-FFF2-40B4-BE49-F238E27FC236}">
                <a16:creationId xmlns:a16="http://schemas.microsoft.com/office/drawing/2014/main" id="{C4E51519-309F-01C9-3C55-706E8B8AFA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023816"/>
            <a:ext cx="4582868" cy="5532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9291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F1E5A-8EB9-3403-6BDF-0819A1F2F9F0}"/>
              </a:ext>
            </a:extLst>
          </p:cNvPr>
          <p:cNvSpPr>
            <a:spLocks noGrp="1"/>
          </p:cNvSpPr>
          <p:nvPr>
            <p:ph type="title"/>
          </p:nvPr>
        </p:nvSpPr>
        <p:spPr>
          <a:xfrm>
            <a:off x="838200" y="365126"/>
            <a:ext cx="10515600" cy="1211748"/>
          </a:xfrm>
        </p:spPr>
        <p:txBody>
          <a:bodyPr/>
          <a:lstStyle/>
          <a:p>
            <a:r>
              <a:rPr lang="en-US" dirty="0">
                <a:solidFill>
                  <a:srgbClr val="0070C0"/>
                </a:solidFill>
              </a:rPr>
              <a:t>The Registration questionnaire: </a:t>
            </a:r>
          </a:p>
        </p:txBody>
      </p:sp>
      <p:sp>
        <p:nvSpPr>
          <p:cNvPr id="3" name="Content Placeholder 2">
            <a:extLst>
              <a:ext uri="{FF2B5EF4-FFF2-40B4-BE49-F238E27FC236}">
                <a16:creationId xmlns:a16="http://schemas.microsoft.com/office/drawing/2014/main" id="{24F1245A-139A-3568-6E4E-D980EAF1E73C}"/>
              </a:ext>
            </a:extLst>
          </p:cNvPr>
          <p:cNvSpPr>
            <a:spLocks noGrp="1"/>
          </p:cNvSpPr>
          <p:nvPr>
            <p:ph idx="1"/>
          </p:nvPr>
        </p:nvSpPr>
        <p:spPr>
          <a:xfrm>
            <a:off x="838200" y="1576874"/>
            <a:ext cx="10515600" cy="4254759"/>
          </a:xfrm>
        </p:spPr>
        <p:txBody>
          <a:bodyPr>
            <a:normAutofit lnSpcReduction="10000"/>
          </a:bodyPr>
          <a:lstStyle/>
          <a:p>
            <a:r>
              <a:rPr lang="en-US" sz="1200" dirty="0">
                <a:latin typeface="Arial" panose="020B0604020202020204" pitchFamily="34" charset="0"/>
                <a:cs typeface="Arial" panose="020B0604020202020204" pitchFamily="34" charset="0"/>
              </a:rPr>
              <a:t>Pay attention to the comments in red as they provide guideline on how to compete the questionnaire. </a:t>
            </a:r>
          </a:p>
          <a:p>
            <a:r>
              <a:rPr lang="en-US" sz="1200" dirty="0">
                <a:latin typeface="Arial" panose="020B0604020202020204" pitchFamily="34" charset="0"/>
                <a:cs typeface="Arial" panose="020B0604020202020204" pitchFamily="34" charset="0"/>
              </a:rPr>
              <a:t>Complete the questionnaire with capital letters, except the email addresses</a:t>
            </a:r>
          </a:p>
          <a:p>
            <a:r>
              <a:rPr lang="en-US" sz="1200" dirty="0">
                <a:latin typeface="Arial" panose="020B0604020202020204" pitchFamily="34" charset="0"/>
                <a:cs typeface="Arial" panose="020B0604020202020204" pitchFamily="34" charset="0"/>
              </a:rPr>
              <a:t>Avoid repeating the company name on 1.2 and 1.4</a:t>
            </a:r>
          </a:p>
          <a:p>
            <a:r>
              <a:rPr lang="en-US" sz="1200" dirty="0">
                <a:latin typeface="Arial" panose="020B0604020202020204" pitchFamily="34" charset="0"/>
                <a:cs typeface="Arial" panose="020B0604020202020204" pitchFamily="34" charset="0"/>
              </a:rPr>
              <a:t>Company registration number is mandatory for SA companies</a:t>
            </a:r>
          </a:p>
          <a:p>
            <a:r>
              <a:rPr lang="en-US" sz="1200" dirty="0">
                <a:latin typeface="Arial" panose="020B0604020202020204" pitchFamily="34" charset="0"/>
                <a:cs typeface="Arial" panose="020B0604020202020204" pitchFamily="34" charset="0"/>
              </a:rPr>
              <a:t>Select only one region located as per your address/location</a:t>
            </a:r>
          </a:p>
          <a:p>
            <a:r>
              <a:rPr lang="en-US" sz="1200" dirty="0">
                <a:latin typeface="Arial" panose="020B0604020202020204" pitchFamily="34" charset="0"/>
                <a:cs typeface="Arial" panose="020B0604020202020204" pitchFamily="34" charset="0"/>
              </a:rPr>
              <a:t>Company registration certificate must align with the CIPC</a:t>
            </a:r>
          </a:p>
          <a:p>
            <a:r>
              <a:rPr lang="en-US" sz="1200" dirty="0">
                <a:latin typeface="Arial" panose="020B0604020202020204" pitchFamily="34" charset="0"/>
                <a:cs typeface="Arial" panose="020B0604020202020204" pitchFamily="34" charset="0"/>
              </a:rPr>
              <a:t>Address populated on the questionnaire must be the same as the address on the registration certificate and CIPC.</a:t>
            </a:r>
          </a:p>
          <a:p>
            <a:r>
              <a:rPr lang="en-US" sz="1200" dirty="0">
                <a:latin typeface="Arial" panose="020B0604020202020204" pitchFamily="34" charset="0"/>
                <a:cs typeface="Arial" panose="020B0604020202020204" pitchFamily="34" charset="0"/>
              </a:rPr>
              <a:t>Web based emails like Gmails not accepted as our SAP system does not send correspondence to them. </a:t>
            </a:r>
          </a:p>
          <a:p>
            <a:r>
              <a:rPr lang="en-US" sz="1200" dirty="0">
                <a:latin typeface="Arial" panose="020B0604020202020204" pitchFamily="34" charset="0"/>
                <a:cs typeface="Arial" panose="020B0604020202020204" pitchFamily="34" charset="0"/>
              </a:rPr>
              <a:t>Contact number to be populated in the manner: 0027156586235 (0027 replaces the 0)</a:t>
            </a:r>
          </a:p>
          <a:p>
            <a:r>
              <a:rPr lang="en-US" sz="1200" dirty="0">
                <a:latin typeface="Arial" panose="020B0604020202020204" pitchFamily="34" charset="0"/>
                <a:cs typeface="Arial" panose="020B0604020202020204" pitchFamily="34" charset="0"/>
              </a:rPr>
              <a:t>Select categories as per your company profile, you must NOT select all commodies </a:t>
            </a:r>
          </a:p>
          <a:p>
            <a:r>
              <a:rPr lang="en-US" sz="1200" dirty="0">
                <a:latin typeface="Arial" panose="020B0604020202020204" pitchFamily="34" charset="0"/>
                <a:cs typeface="Arial" panose="020B0604020202020204" pitchFamily="34" charset="0"/>
              </a:rPr>
              <a:t>Populate the details of all your active company directors</a:t>
            </a:r>
          </a:p>
          <a:p>
            <a:r>
              <a:rPr lang="en-US" sz="1200" dirty="0">
                <a:latin typeface="Arial" panose="020B0604020202020204" pitchFamily="34" charset="0"/>
                <a:cs typeface="Arial" panose="020B0604020202020204" pitchFamily="34" charset="0"/>
              </a:rPr>
              <a:t>Select Local Trade On-Site and upload the COIDA certificate if you are rendering your services onsite. Ensure that you populate the correct COIDA certificate number not registration number</a:t>
            </a:r>
          </a:p>
          <a:p>
            <a:r>
              <a:rPr lang="en-US" sz="1200" dirty="0">
                <a:latin typeface="Arial" panose="020B0604020202020204" pitchFamily="34" charset="0"/>
                <a:cs typeface="Arial" panose="020B0604020202020204" pitchFamily="34" charset="0"/>
              </a:rPr>
              <a:t>BBBEE information to be populated as per your BBBEE certificate</a:t>
            </a:r>
          </a:p>
          <a:p>
            <a:pPr marL="0" indent="0">
              <a:buNone/>
            </a:pPr>
            <a:endParaRPr lang="en-US" sz="1200" dirty="0">
              <a:latin typeface="Arial" panose="020B0604020202020204" pitchFamily="34" charset="0"/>
              <a:cs typeface="Arial" panose="020B0604020202020204" pitchFamily="34" charset="0"/>
            </a:endParaRPr>
          </a:p>
          <a:p>
            <a:pPr marL="0" indent="0">
              <a:buNone/>
            </a:pPr>
            <a:r>
              <a:rPr lang="en-US" sz="1200" dirty="0">
                <a:latin typeface="Arial" panose="020B0604020202020204" pitchFamily="34" charset="0"/>
                <a:cs typeface="Arial" panose="020B0604020202020204" pitchFamily="34" charset="0"/>
              </a:rPr>
              <a:t>After completion, click on submit entire response so that it can route to us for approval </a:t>
            </a:r>
          </a:p>
        </p:txBody>
      </p:sp>
      <p:pic>
        <p:nvPicPr>
          <p:cNvPr id="4" name="Picture 3">
            <a:extLst>
              <a:ext uri="{FF2B5EF4-FFF2-40B4-BE49-F238E27FC236}">
                <a16:creationId xmlns:a16="http://schemas.microsoft.com/office/drawing/2014/main" id="{83F904CF-8396-E494-5944-909C8B929081}"/>
              </a:ext>
            </a:extLst>
          </p:cNvPr>
          <p:cNvPicPr>
            <a:picLocks noChangeAspect="1"/>
          </p:cNvPicPr>
          <p:nvPr/>
        </p:nvPicPr>
        <p:blipFill>
          <a:blip r:embed="rId2"/>
          <a:stretch>
            <a:fillRect/>
          </a:stretch>
        </p:blipFill>
        <p:spPr>
          <a:xfrm>
            <a:off x="6753154" y="5462645"/>
            <a:ext cx="2542857" cy="457143"/>
          </a:xfrm>
          <a:prstGeom prst="rect">
            <a:avLst/>
          </a:prstGeom>
        </p:spPr>
      </p:pic>
    </p:spTree>
    <p:extLst>
      <p:ext uri="{BB962C8B-B14F-4D97-AF65-F5344CB8AC3E}">
        <p14:creationId xmlns:p14="http://schemas.microsoft.com/office/powerpoint/2010/main" val="972611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AF21699-E065-B35D-3098-77185656EB72}"/>
              </a:ext>
            </a:extLst>
          </p:cNvPr>
          <p:cNvSpPr>
            <a:spLocks noGrp="1"/>
          </p:cNvSpPr>
          <p:nvPr>
            <p:ph idx="1"/>
          </p:nvPr>
        </p:nvSpPr>
        <p:spPr>
          <a:xfrm>
            <a:off x="630936" y="2807208"/>
            <a:ext cx="3429000" cy="3410712"/>
          </a:xfrm>
        </p:spPr>
        <p:txBody>
          <a:bodyPr anchor="t">
            <a:normAutofit/>
          </a:bodyPr>
          <a:lstStyle/>
          <a:p>
            <a:endParaRPr lang="en-US" sz="2200"/>
          </a:p>
          <a:p>
            <a:endParaRPr lang="en-US" sz="2200"/>
          </a:p>
          <a:p>
            <a:endParaRPr lang="en-US" sz="2200"/>
          </a:p>
          <a:p>
            <a:pPr marL="0" indent="0">
              <a:buNone/>
            </a:pPr>
            <a:r>
              <a:rPr lang="en-US" sz="2200"/>
              <a:t>The Approval Process</a:t>
            </a:r>
          </a:p>
        </p:txBody>
      </p:sp>
      <p:pic>
        <p:nvPicPr>
          <p:cNvPr id="1026" name="Picture 2" descr="What is a Marketing Approval Process: How to Set Up Review and Approval  Processes">
            <a:extLst>
              <a:ext uri="{FF2B5EF4-FFF2-40B4-BE49-F238E27FC236}">
                <a16:creationId xmlns:a16="http://schemas.microsoft.com/office/drawing/2014/main" id="{308543ED-EA2C-8936-32FF-7171CB9BEC9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54296" y="1616091"/>
            <a:ext cx="6903720" cy="3625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41421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65D5C7-7DD7-8FE4-B835-2D2127C917E2}"/>
              </a:ext>
            </a:extLst>
          </p:cNvPr>
          <p:cNvSpPr/>
          <p:nvPr/>
        </p:nvSpPr>
        <p:spPr>
          <a:xfrm>
            <a:off x="852734" y="2478881"/>
            <a:ext cx="3429002" cy="2309813"/>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100" dirty="0">
                <a:latin typeface="Arial" panose="020B0604020202020204" pitchFamily="34" charset="0"/>
                <a:cs typeface="Arial" panose="020B0604020202020204" pitchFamily="34" charset="0"/>
              </a:rPr>
              <a:t>In</a:t>
            </a:r>
          </a:p>
        </p:txBody>
      </p:sp>
      <p:sp>
        <p:nvSpPr>
          <p:cNvPr id="4" name="Rectangle 3">
            <a:extLst>
              <a:ext uri="{FF2B5EF4-FFF2-40B4-BE49-F238E27FC236}">
                <a16:creationId xmlns:a16="http://schemas.microsoft.com/office/drawing/2014/main" id="{472CBF81-90B7-5BBA-DF3B-44722F5D7815}"/>
              </a:ext>
            </a:extLst>
          </p:cNvPr>
          <p:cNvSpPr/>
          <p:nvPr/>
        </p:nvSpPr>
        <p:spPr>
          <a:xfrm>
            <a:off x="1133475" y="2243136"/>
            <a:ext cx="1314450" cy="576264"/>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100" dirty="0">
                <a:latin typeface="Arial" panose="020B0604020202020204" pitchFamily="34" charset="0"/>
                <a:cs typeface="Arial" panose="020B0604020202020204" pitchFamily="34" charset="0"/>
              </a:rPr>
              <a:t>1. Review Registration questionnaire</a:t>
            </a:r>
          </a:p>
        </p:txBody>
      </p:sp>
      <p:sp>
        <p:nvSpPr>
          <p:cNvPr id="5" name="Rectangle 4">
            <a:extLst>
              <a:ext uri="{FF2B5EF4-FFF2-40B4-BE49-F238E27FC236}">
                <a16:creationId xmlns:a16="http://schemas.microsoft.com/office/drawing/2014/main" id="{6B33C55C-5075-6E41-EF6A-54A80214205C}"/>
              </a:ext>
            </a:extLst>
          </p:cNvPr>
          <p:cNvSpPr/>
          <p:nvPr/>
        </p:nvSpPr>
        <p:spPr>
          <a:xfrm>
            <a:off x="2752726" y="2243136"/>
            <a:ext cx="1314450" cy="576264"/>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100" dirty="0">
                <a:latin typeface="Arial" panose="020B0604020202020204" pitchFamily="34" charset="0"/>
                <a:cs typeface="Arial" panose="020B0604020202020204" pitchFamily="34" charset="0"/>
              </a:rPr>
              <a:t>2. Upload confirmation documents</a:t>
            </a:r>
          </a:p>
        </p:txBody>
      </p:sp>
      <p:sp>
        <p:nvSpPr>
          <p:cNvPr id="6" name="Rectangle 5">
            <a:extLst>
              <a:ext uri="{FF2B5EF4-FFF2-40B4-BE49-F238E27FC236}">
                <a16:creationId xmlns:a16="http://schemas.microsoft.com/office/drawing/2014/main" id="{E60FD9B6-4AB4-72DF-B924-292E5B867D67}"/>
              </a:ext>
            </a:extLst>
          </p:cNvPr>
          <p:cNvSpPr/>
          <p:nvPr/>
        </p:nvSpPr>
        <p:spPr>
          <a:xfrm>
            <a:off x="1133475" y="4557712"/>
            <a:ext cx="1314450" cy="49054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100" dirty="0">
                <a:latin typeface="Arial" panose="020B0604020202020204" pitchFamily="34" charset="0"/>
                <a:cs typeface="Arial" panose="020B0604020202020204" pitchFamily="34" charset="0"/>
              </a:rPr>
              <a:t>1. Confirm banking questionnaire</a:t>
            </a:r>
          </a:p>
        </p:txBody>
      </p:sp>
      <p:sp>
        <p:nvSpPr>
          <p:cNvPr id="7" name="Rectangle 6">
            <a:extLst>
              <a:ext uri="{FF2B5EF4-FFF2-40B4-BE49-F238E27FC236}">
                <a16:creationId xmlns:a16="http://schemas.microsoft.com/office/drawing/2014/main" id="{ED45C569-4AE9-5989-D88C-BFACE372C916}"/>
              </a:ext>
            </a:extLst>
          </p:cNvPr>
          <p:cNvSpPr/>
          <p:nvPr/>
        </p:nvSpPr>
        <p:spPr>
          <a:xfrm>
            <a:off x="2752726" y="4557711"/>
            <a:ext cx="1381123" cy="49054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100" dirty="0">
                <a:latin typeface="Arial" panose="020B0604020202020204" pitchFamily="34" charset="0"/>
                <a:cs typeface="Arial" panose="020B0604020202020204" pitchFamily="34" charset="0"/>
              </a:rPr>
              <a:t>2. Upload banking confirmation documents</a:t>
            </a:r>
          </a:p>
        </p:txBody>
      </p:sp>
      <p:sp>
        <p:nvSpPr>
          <p:cNvPr id="8" name="Rectangle 7">
            <a:extLst>
              <a:ext uri="{FF2B5EF4-FFF2-40B4-BE49-F238E27FC236}">
                <a16:creationId xmlns:a16="http://schemas.microsoft.com/office/drawing/2014/main" id="{D49955D7-E7E9-1076-FA50-7E110E0AD666}"/>
              </a:ext>
            </a:extLst>
          </p:cNvPr>
          <p:cNvSpPr/>
          <p:nvPr/>
        </p:nvSpPr>
        <p:spPr>
          <a:xfrm>
            <a:off x="1833562" y="3423440"/>
            <a:ext cx="1195388" cy="471491"/>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100" dirty="0">
                <a:latin typeface="Arial" panose="020B0604020202020204" pitchFamily="34" charset="0"/>
                <a:cs typeface="Arial" panose="020B0604020202020204" pitchFamily="34" charset="0"/>
              </a:rPr>
              <a:t>Internal questionnaire</a:t>
            </a:r>
          </a:p>
        </p:txBody>
      </p:sp>
      <p:sp>
        <p:nvSpPr>
          <p:cNvPr id="13" name="Rectangle 12">
            <a:extLst>
              <a:ext uri="{FF2B5EF4-FFF2-40B4-BE49-F238E27FC236}">
                <a16:creationId xmlns:a16="http://schemas.microsoft.com/office/drawing/2014/main" id="{85A4FA5C-6668-61D1-FD72-CA03E7D6E8D7}"/>
              </a:ext>
            </a:extLst>
          </p:cNvPr>
          <p:cNvSpPr/>
          <p:nvPr/>
        </p:nvSpPr>
        <p:spPr>
          <a:xfrm>
            <a:off x="4385170" y="3482421"/>
            <a:ext cx="1047750" cy="576264"/>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100" dirty="0">
                <a:latin typeface="Arial" panose="020B0604020202020204" pitchFamily="34" charset="0"/>
                <a:cs typeface="Arial" panose="020B0604020202020204" pitchFamily="34" charset="0"/>
              </a:rPr>
              <a:t>3</a:t>
            </a:r>
            <a:r>
              <a:rPr lang="en-US" sz="1100" baseline="30000" dirty="0">
                <a:latin typeface="Arial" panose="020B0604020202020204" pitchFamily="34" charset="0"/>
                <a:cs typeface="Arial" panose="020B0604020202020204" pitchFamily="34" charset="0"/>
              </a:rPr>
              <a:t>rd</a:t>
            </a:r>
            <a:r>
              <a:rPr lang="en-US" sz="1100" dirty="0">
                <a:latin typeface="Arial" panose="020B0604020202020204" pitchFamily="34" charset="0"/>
                <a:cs typeface="Arial" panose="020B0604020202020204" pitchFamily="34" charset="0"/>
              </a:rPr>
              <a:t> Approver </a:t>
            </a:r>
          </a:p>
        </p:txBody>
      </p:sp>
      <p:sp>
        <p:nvSpPr>
          <p:cNvPr id="14" name="Rectangle 13">
            <a:extLst>
              <a:ext uri="{FF2B5EF4-FFF2-40B4-BE49-F238E27FC236}">
                <a16:creationId xmlns:a16="http://schemas.microsoft.com/office/drawing/2014/main" id="{D896403F-09FD-60F1-E28E-055BC6227E99}"/>
              </a:ext>
            </a:extLst>
          </p:cNvPr>
          <p:cNvSpPr/>
          <p:nvPr/>
        </p:nvSpPr>
        <p:spPr>
          <a:xfrm>
            <a:off x="5537695" y="3486512"/>
            <a:ext cx="1047750" cy="576264"/>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100" dirty="0">
                <a:latin typeface="Arial" panose="020B0604020202020204" pitchFamily="34" charset="0"/>
                <a:cs typeface="Arial" panose="020B0604020202020204" pitchFamily="34" charset="0"/>
              </a:rPr>
              <a:t>4</a:t>
            </a:r>
            <a:r>
              <a:rPr lang="en-US" sz="1100" baseline="30000" dirty="0">
                <a:latin typeface="Arial" panose="020B0604020202020204" pitchFamily="34" charset="0"/>
                <a:cs typeface="Arial" panose="020B0604020202020204" pitchFamily="34" charset="0"/>
              </a:rPr>
              <a:t>th</a:t>
            </a:r>
            <a:r>
              <a:rPr lang="en-US" sz="1100" dirty="0">
                <a:latin typeface="Arial" panose="020B0604020202020204" pitchFamily="34" charset="0"/>
                <a:cs typeface="Arial" panose="020B0604020202020204" pitchFamily="34" charset="0"/>
              </a:rPr>
              <a:t> Approver</a:t>
            </a:r>
          </a:p>
        </p:txBody>
      </p:sp>
      <p:sp>
        <p:nvSpPr>
          <p:cNvPr id="15" name="Rectangle 14">
            <a:extLst>
              <a:ext uri="{FF2B5EF4-FFF2-40B4-BE49-F238E27FC236}">
                <a16:creationId xmlns:a16="http://schemas.microsoft.com/office/drawing/2014/main" id="{42EDFA5A-181B-6E46-9064-CE68D842046D}"/>
              </a:ext>
            </a:extLst>
          </p:cNvPr>
          <p:cNvSpPr/>
          <p:nvPr/>
        </p:nvSpPr>
        <p:spPr>
          <a:xfrm>
            <a:off x="6690220" y="3478696"/>
            <a:ext cx="1047750" cy="576264"/>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100" dirty="0">
                <a:latin typeface="Arial" panose="020B0604020202020204" pitchFamily="34" charset="0"/>
                <a:cs typeface="Arial" panose="020B0604020202020204" pitchFamily="34" charset="0"/>
              </a:rPr>
              <a:t>5</a:t>
            </a:r>
            <a:r>
              <a:rPr lang="en-US" sz="1100" baseline="30000" dirty="0">
                <a:latin typeface="Arial" panose="020B0604020202020204" pitchFamily="34" charset="0"/>
                <a:cs typeface="Arial" panose="020B0604020202020204" pitchFamily="34" charset="0"/>
              </a:rPr>
              <a:t>th</a:t>
            </a:r>
            <a:r>
              <a:rPr lang="en-US" sz="1100" dirty="0">
                <a:latin typeface="Arial" panose="020B0604020202020204" pitchFamily="34" charset="0"/>
                <a:cs typeface="Arial" panose="020B0604020202020204" pitchFamily="34" charset="0"/>
              </a:rPr>
              <a:t> Approver</a:t>
            </a:r>
          </a:p>
        </p:txBody>
      </p:sp>
      <p:sp>
        <p:nvSpPr>
          <p:cNvPr id="16" name="Rectangle 15">
            <a:extLst>
              <a:ext uri="{FF2B5EF4-FFF2-40B4-BE49-F238E27FC236}">
                <a16:creationId xmlns:a16="http://schemas.microsoft.com/office/drawing/2014/main" id="{A79C287B-1399-41FB-45E9-CC766E76CA42}"/>
              </a:ext>
            </a:extLst>
          </p:cNvPr>
          <p:cNvSpPr/>
          <p:nvPr/>
        </p:nvSpPr>
        <p:spPr>
          <a:xfrm>
            <a:off x="7842745" y="3486512"/>
            <a:ext cx="1047750" cy="576264"/>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100" dirty="0">
                <a:latin typeface="Arial" panose="020B0604020202020204" pitchFamily="34" charset="0"/>
                <a:cs typeface="Arial" panose="020B0604020202020204" pitchFamily="34" charset="0"/>
              </a:rPr>
              <a:t>6</a:t>
            </a:r>
            <a:r>
              <a:rPr lang="en-US" sz="1100" baseline="30000" dirty="0">
                <a:latin typeface="Arial" panose="020B0604020202020204" pitchFamily="34" charset="0"/>
                <a:cs typeface="Arial" panose="020B0604020202020204" pitchFamily="34" charset="0"/>
              </a:rPr>
              <a:t>th</a:t>
            </a:r>
            <a:r>
              <a:rPr lang="en-US" sz="1100" dirty="0">
                <a:latin typeface="Arial" panose="020B0604020202020204" pitchFamily="34" charset="0"/>
                <a:cs typeface="Arial" panose="020B0604020202020204" pitchFamily="34" charset="0"/>
              </a:rPr>
              <a:t> Approver</a:t>
            </a:r>
          </a:p>
        </p:txBody>
      </p:sp>
      <p:sp>
        <p:nvSpPr>
          <p:cNvPr id="17" name="Rectangle 16">
            <a:extLst>
              <a:ext uri="{FF2B5EF4-FFF2-40B4-BE49-F238E27FC236}">
                <a16:creationId xmlns:a16="http://schemas.microsoft.com/office/drawing/2014/main" id="{2F9A0DE2-0A16-9E14-3ED3-29FB95DD306A}"/>
              </a:ext>
            </a:extLst>
          </p:cNvPr>
          <p:cNvSpPr/>
          <p:nvPr/>
        </p:nvSpPr>
        <p:spPr>
          <a:xfrm>
            <a:off x="9007605" y="3478696"/>
            <a:ext cx="1047750" cy="576264"/>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100" dirty="0">
                <a:latin typeface="Arial" panose="020B0604020202020204" pitchFamily="34" charset="0"/>
                <a:cs typeface="Arial" panose="020B0604020202020204" pitchFamily="34" charset="0"/>
              </a:rPr>
              <a:t>7</a:t>
            </a:r>
            <a:r>
              <a:rPr lang="en-US" sz="1100" baseline="30000" dirty="0">
                <a:latin typeface="Arial" panose="020B0604020202020204" pitchFamily="34" charset="0"/>
                <a:cs typeface="Arial" panose="020B0604020202020204" pitchFamily="34" charset="0"/>
              </a:rPr>
              <a:t>th</a:t>
            </a:r>
            <a:r>
              <a:rPr lang="en-US" sz="1100" dirty="0">
                <a:latin typeface="Arial" panose="020B0604020202020204" pitchFamily="34" charset="0"/>
                <a:cs typeface="Arial" panose="020B0604020202020204" pitchFamily="34" charset="0"/>
              </a:rPr>
              <a:t> Approver</a:t>
            </a:r>
          </a:p>
        </p:txBody>
      </p:sp>
      <p:sp>
        <p:nvSpPr>
          <p:cNvPr id="18" name="Rectangle 17">
            <a:extLst>
              <a:ext uri="{FF2B5EF4-FFF2-40B4-BE49-F238E27FC236}">
                <a16:creationId xmlns:a16="http://schemas.microsoft.com/office/drawing/2014/main" id="{C284F6C3-F6C2-0A83-F5A2-8116BC0ECB60}"/>
              </a:ext>
            </a:extLst>
          </p:cNvPr>
          <p:cNvSpPr/>
          <p:nvPr/>
        </p:nvSpPr>
        <p:spPr>
          <a:xfrm>
            <a:off x="10172465" y="3479546"/>
            <a:ext cx="1047750" cy="576264"/>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100" dirty="0">
                <a:latin typeface="Arial" panose="020B0604020202020204" pitchFamily="34" charset="0"/>
                <a:cs typeface="Arial" panose="020B0604020202020204" pitchFamily="34" charset="0"/>
              </a:rPr>
              <a:t>8</a:t>
            </a:r>
            <a:r>
              <a:rPr lang="en-US" sz="1100" baseline="30000" dirty="0">
                <a:latin typeface="Arial" panose="020B0604020202020204" pitchFamily="34" charset="0"/>
                <a:cs typeface="Arial" panose="020B0604020202020204" pitchFamily="34" charset="0"/>
              </a:rPr>
              <a:t>th</a:t>
            </a:r>
            <a:r>
              <a:rPr lang="en-US" sz="1100" dirty="0">
                <a:latin typeface="Arial" panose="020B0604020202020204" pitchFamily="34" charset="0"/>
                <a:cs typeface="Arial" panose="020B0604020202020204" pitchFamily="34" charset="0"/>
              </a:rPr>
              <a:t> Approver</a:t>
            </a:r>
          </a:p>
        </p:txBody>
      </p:sp>
      <p:sp>
        <p:nvSpPr>
          <p:cNvPr id="19" name="Rectangle 18">
            <a:extLst>
              <a:ext uri="{FF2B5EF4-FFF2-40B4-BE49-F238E27FC236}">
                <a16:creationId xmlns:a16="http://schemas.microsoft.com/office/drawing/2014/main" id="{F8C06CB5-CEAB-9CA7-43E2-99C0760FD252}"/>
              </a:ext>
            </a:extLst>
          </p:cNvPr>
          <p:cNvSpPr/>
          <p:nvPr/>
        </p:nvSpPr>
        <p:spPr>
          <a:xfrm>
            <a:off x="233362" y="3423440"/>
            <a:ext cx="1195388" cy="576264"/>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100" dirty="0">
                <a:latin typeface="Arial" panose="020B0604020202020204" pitchFamily="34" charset="0"/>
                <a:cs typeface="Arial" panose="020B0604020202020204" pitchFamily="34" charset="0"/>
              </a:rPr>
              <a:t>Questionnaires submitted</a:t>
            </a:r>
          </a:p>
        </p:txBody>
      </p:sp>
      <p:sp>
        <p:nvSpPr>
          <p:cNvPr id="22" name="Rectangle 21">
            <a:extLst>
              <a:ext uri="{FF2B5EF4-FFF2-40B4-BE49-F238E27FC236}">
                <a16:creationId xmlns:a16="http://schemas.microsoft.com/office/drawing/2014/main" id="{508391DD-3BBD-E5BB-EEA2-74793D7A0E07}"/>
              </a:ext>
            </a:extLst>
          </p:cNvPr>
          <p:cNvSpPr/>
          <p:nvPr/>
        </p:nvSpPr>
        <p:spPr>
          <a:xfrm>
            <a:off x="5657851" y="4765365"/>
            <a:ext cx="5400674" cy="1114425"/>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t>After the 8</a:t>
            </a:r>
            <a:r>
              <a:rPr lang="en-US" baseline="30000" dirty="0"/>
              <a:t>th</a:t>
            </a:r>
            <a:r>
              <a:rPr lang="en-US" dirty="0"/>
              <a:t> approver, Supplier then receives a confirmation that your vendor is registered, but this is not the last step. </a:t>
            </a:r>
          </a:p>
        </p:txBody>
      </p:sp>
      <p:sp>
        <p:nvSpPr>
          <p:cNvPr id="23" name="Rectangle 22">
            <a:extLst>
              <a:ext uri="{FF2B5EF4-FFF2-40B4-BE49-F238E27FC236}">
                <a16:creationId xmlns:a16="http://schemas.microsoft.com/office/drawing/2014/main" id="{4700DAB9-1F84-BD06-7263-BC9AE5AAE993}"/>
              </a:ext>
            </a:extLst>
          </p:cNvPr>
          <p:cNvSpPr/>
          <p:nvPr/>
        </p:nvSpPr>
        <p:spPr>
          <a:xfrm>
            <a:off x="1009651" y="465930"/>
            <a:ext cx="5400674" cy="1114425"/>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t>After supplier has submitted both the registration and banking data questionnaires, the following approvals will be triggered: </a:t>
            </a:r>
          </a:p>
        </p:txBody>
      </p:sp>
      <p:cxnSp>
        <p:nvCxnSpPr>
          <p:cNvPr id="9" name="Straight Arrow Connector 8">
            <a:extLst>
              <a:ext uri="{FF2B5EF4-FFF2-40B4-BE49-F238E27FC236}">
                <a16:creationId xmlns:a16="http://schemas.microsoft.com/office/drawing/2014/main" id="{B40CD1DF-D16B-D81F-CF9A-AED4056F2FDA}"/>
              </a:ext>
            </a:extLst>
          </p:cNvPr>
          <p:cNvCxnSpPr>
            <a:cxnSpLocks/>
          </p:cNvCxnSpPr>
          <p:nvPr/>
        </p:nvCxnSpPr>
        <p:spPr>
          <a:xfrm flipH="1">
            <a:off x="10875362" y="4054960"/>
            <a:ext cx="344853" cy="7104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5E6C541-F621-72E9-579B-0EB5A38AAD61}"/>
              </a:ext>
            </a:extLst>
          </p:cNvPr>
          <p:cNvCxnSpPr>
            <a:cxnSpLocks/>
            <a:stCxn id="19" idx="3"/>
          </p:cNvCxnSpPr>
          <p:nvPr/>
        </p:nvCxnSpPr>
        <p:spPr>
          <a:xfrm>
            <a:off x="1428750" y="3711572"/>
            <a:ext cx="40481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2EDE4D4-3CC2-7FFB-523F-5D5897DA464A}"/>
              </a:ext>
            </a:extLst>
          </p:cNvPr>
          <p:cNvCxnSpPr/>
          <p:nvPr/>
        </p:nvCxnSpPr>
        <p:spPr>
          <a:xfrm>
            <a:off x="2473452" y="4671277"/>
            <a:ext cx="27842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3CAC852-E31B-DCD4-ED94-80BC05EB4B40}"/>
              </a:ext>
            </a:extLst>
          </p:cNvPr>
          <p:cNvCxnSpPr/>
          <p:nvPr/>
        </p:nvCxnSpPr>
        <p:spPr>
          <a:xfrm>
            <a:off x="2473451" y="2357924"/>
            <a:ext cx="27842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F62AE53C-0FAF-091E-E108-C7B0A858B883}"/>
              </a:ext>
            </a:extLst>
          </p:cNvPr>
          <p:cNvCxnSpPr>
            <a:cxnSpLocks/>
          </p:cNvCxnSpPr>
          <p:nvPr/>
        </p:nvCxnSpPr>
        <p:spPr>
          <a:xfrm rot="16200000" flipH="1">
            <a:off x="824783" y="4043555"/>
            <a:ext cx="686069" cy="43430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35FDE1A0-FB44-5EB9-516B-D514C1C4726A}"/>
              </a:ext>
            </a:extLst>
          </p:cNvPr>
          <p:cNvCxnSpPr>
            <a:cxnSpLocks/>
          </p:cNvCxnSpPr>
          <p:nvPr/>
        </p:nvCxnSpPr>
        <p:spPr>
          <a:xfrm rot="5400000" flipH="1" flipV="1">
            <a:off x="743958" y="2951211"/>
            <a:ext cx="803636" cy="39022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612FCBD0-64B5-F375-F544-EB2B63B14A1D}"/>
              </a:ext>
            </a:extLst>
          </p:cNvPr>
          <p:cNvCxnSpPr/>
          <p:nvPr/>
        </p:nvCxnSpPr>
        <p:spPr>
          <a:xfrm>
            <a:off x="4245959" y="3774644"/>
            <a:ext cx="27842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C7A2FB27-9B9A-D553-408E-11331154309F}"/>
              </a:ext>
            </a:extLst>
          </p:cNvPr>
          <p:cNvCxnSpPr>
            <a:cxnSpLocks/>
          </p:cNvCxnSpPr>
          <p:nvPr/>
        </p:nvCxnSpPr>
        <p:spPr>
          <a:xfrm>
            <a:off x="5373574" y="3774644"/>
            <a:ext cx="27842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5F1D3BE2-67E2-5362-65CA-98795883DFB0}"/>
              </a:ext>
            </a:extLst>
          </p:cNvPr>
          <p:cNvCxnSpPr/>
          <p:nvPr/>
        </p:nvCxnSpPr>
        <p:spPr>
          <a:xfrm>
            <a:off x="6551009" y="3774644"/>
            <a:ext cx="27842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76199680-5DDB-77F1-9E34-9202858B64BC}"/>
              </a:ext>
            </a:extLst>
          </p:cNvPr>
          <p:cNvCxnSpPr/>
          <p:nvPr/>
        </p:nvCxnSpPr>
        <p:spPr>
          <a:xfrm>
            <a:off x="7703534" y="3782272"/>
            <a:ext cx="27842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9636A7D3-13CD-BB71-8BBE-2FCB54E21923}"/>
              </a:ext>
            </a:extLst>
          </p:cNvPr>
          <p:cNvCxnSpPr/>
          <p:nvPr/>
        </p:nvCxnSpPr>
        <p:spPr>
          <a:xfrm>
            <a:off x="8868394" y="3764505"/>
            <a:ext cx="27842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0C9B5AF-9E8F-4D11-A4CB-A00383D397A2}"/>
              </a:ext>
            </a:extLst>
          </p:cNvPr>
          <p:cNvCxnSpPr/>
          <p:nvPr/>
        </p:nvCxnSpPr>
        <p:spPr>
          <a:xfrm>
            <a:off x="10000284" y="3779949"/>
            <a:ext cx="27842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4965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5D173-490E-6AF5-C8E3-206E0C8A5D1D}"/>
              </a:ext>
            </a:extLst>
          </p:cNvPr>
          <p:cNvSpPr>
            <a:spLocks noGrp="1"/>
          </p:cNvSpPr>
          <p:nvPr>
            <p:ph type="title"/>
          </p:nvPr>
        </p:nvSpPr>
        <p:spPr>
          <a:xfrm>
            <a:off x="640080" y="325369"/>
            <a:ext cx="4368602" cy="1956841"/>
          </a:xfrm>
        </p:spPr>
        <p:txBody>
          <a:bodyPr anchor="b">
            <a:normAutofit/>
          </a:bodyPr>
          <a:lstStyle/>
          <a:p>
            <a:r>
              <a:rPr lang="en-ZA" sz="5400" dirty="0">
                <a:latin typeface="Calibri" panose="020F0502020204030204"/>
                <a:ea typeface="+mn-ea"/>
                <a:cs typeface="+mn-cs"/>
              </a:rPr>
              <a:t>3</a:t>
            </a:r>
            <a:r>
              <a:rPr lang="en-ZA" sz="5400" kern="1200" dirty="0">
                <a:latin typeface="Calibri" panose="020F0502020204030204"/>
                <a:ea typeface="+mn-ea"/>
                <a:cs typeface="+mn-cs"/>
              </a:rPr>
              <a:t>. Supplier Qualification</a:t>
            </a:r>
            <a:endParaRPr lang="en-US" sz="5400" dirty="0"/>
          </a:p>
        </p:txBody>
      </p:sp>
      <p:pic>
        <p:nvPicPr>
          <p:cNvPr id="4" name="Picture 2" descr="SAP Ariba Online Training | Mentors Pool">
            <a:extLst>
              <a:ext uri="{FF2B5EF4-FFF2-40B4-BE49-F238E27FC236}">
                <a16:creationId xmlns:a16="http://schemas.microsoft.com/office/drawing/2014/main" id="{BA11C8B6-FDD9-5B23-68DF-DBB3C9F1F7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2"/>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1361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9EF30C2-29AC-4A0D-BC0A-A679CF113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28C2E1B-45BD-512F-3690-48049C259A38}"/>
              </a:ext>
            </a:extLst>
          </p:cNvPr>
          <p:cNvSpPr>
            <a:spLocks noGrp="1"/>
          </p:cNvSpPr>
          <p:nvPr>
            <p:ph type="title"/>
          </p:nvPr>
        </p:nvSpPr>
        <p:spPr>
          <a:xfrm>
            <a:off x="5093520" y="2744662"/>
            <a:ext cx="6589707" cy="2387600"/>
          </a:xfrm>
        </p:spPr>
        <p:txBody>
          <a:bodyPr vert="horz" lIns="91440" tIns="45720" rIns="91440" bIns="45720" rtlCol="0" anchor="b">
            <a:normAutofit/>
          </a:bodyPr>
          <a:lstStyle/>
          <a:p>
            <a:pPr algn="r"/>
            <a:r>
              <a:rPr lang="en-US" sz="3800" kern="1200" dirty="0">
                <a:solidFill>
                  <a:srgbClr val="FFFFFF"/>
                </a:solidFill>
                <a:latin typeface="+mj-lt"/>
                <a:ea typeface="+mj-ea"/>
                <a:cs typeface="+mj-cs"/>
              </a:rPr>
              <a:t>The supplier qualification in an internal process and requires no action from the supplier. </a:t>
            </a:r>
          </a:p>
        </p:txBody>
      </p:sp>
      <p:cxnSp>
        <p:nvCxnSpPr>
          <p:cNvPr id="11" name="Straight Connector 10">
            <a:extLst>
              <a:ext uri="{FF2B5EF4-FFF2-40B4-BE49-F238E27FC236}">
                <a16:creationId xmlns:a16="http://schemas.microsoft.com/office/drawing/2014/main" id="{266A0658-1CC4-4B0D-AAB7-A702286AF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3" name="Freeform: Shape 12">
            <a:extLst>
              <a:ext uri="{FF2B5EF4-FFF2-40B4-BE49-F238E27FC236}">
                <a16:creationId xmlns:a16="http://schemas.microsoft.com/office/drawing/2014/main" id="{A04F1504-431A-4D86-9091-AE7E4B333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EA804283-B929-4503-802F-4585376E2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Oval 16">
            <a:extLst>
              <a:ext uri="{FF2B5EF4-FFF2-40B4-BE49-F238E27FC236}">
                <a16:creationId xmlns:a16="http://schemas.microsoft.com/office/drawing/2014/main" id="{AD3811F5-514E-49A4-B382-673ED228A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067AD921-1CEE-4C1B-9AA3-C66D908DD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1" name="Arc 20">
            <a:extLst>
              <a:ext uri="{FF2B5EF4-FFF2-40B4-BE49-F238E27FC236}">
                <a16:creationId xmlns:a16="http://schemas.microsoft.com/office/drawing/2014/main" id="{C36A08F5-3B56-47C5-A371-9187BE56E1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847241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5D173-490E-6AF5-C8E3-206E0C8A5D1D}"/>
              </a:ext>
            </a:extLst>
          </p:cNvPr>
          <p:cNvSpPr>
            <a:spLocks noGrp="1"/>
          </p:cNvSpPr>
          <p:nvPr>
            <p:ph type="title"/>
          </p:nvPr>
        </p:nvSpPr>
        <p:spPr>
          <a:xfrm>
            <a:off x="640080" y="325369"/>
            <a:ext cx="4368602" cy="1956841"/>
          </a:xfrm>
        </p:spPr>
        <p:txBody>
          <a:bodyPr anchor="b">
            <a:normAutofit/>
          </a:bodyPr>
          <a:lstStyle/>
          <a:p>
            <a:r>
              <a:rPr lang="en-ZA" sz="5400" dirty="0">
                <a:latin typeface="Calibri" panose="020F0502020204030204"/>
                <a:ea typeface="+mn-ea"/>
                <a:cs typeface="+mn-cs"/>
              </a:rPr>
              <a:t>4</a:t>
            </a:r>
            <a:r>
              <a:rPr lang="en-ZA" sz="5400" kern="1200" dirty="0">
                <a:latin typeface="Calibri" panose="020F0502020204030204"/>
                <a:ea typeface="+mn-ea"/>
                <a:cs typeface="+mn-cs"/>
              </a:rPr>
              <a:t>. Preferred Supplier</a:t>
            </a:r>
            <a:endParaRPr lang="en-US" sz="5400" dirty="0"/>
          </a:p>
        </p:txBody>
      </p:sp>
      <p:pic>
        <p:nvPicPr>
          <p:cNvPr id="4" name="Picture 2" descr="SAP Ariba Online Training | Mentors Pool">
            <a:extLst>
              <a:ext uri="{FF2B5EF4-FFF2-40B4-BE49-F238E27FC236}">
                <a16:creationId xmlns:a16="http://schemas.microsoft.com/office/drawing/2014/main" id="{BA11C8B6-FDD9-5B23-68DF-DBB3C9F1F7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2"/>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7532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845DF-2139-E448-C94F-2571A61C9411}"/>
              </a:ext>
            </a:extLst>
          </p:cNvPr>
          <p:cNvSpPr>
            <a:spLocks noGrp="1"/>
          </p:cNvSpPr>
          <p:nvPr>
            <p:ph type="title"/>
          </p:nvPr>
        </p:nvSpPr>
        <p:spPr>
          <a:xfrm>
            <a:off x="406400" y="365125"/>
            <a:ext cx="10947400" cy="6287602"/>
          </a:xfrm>
        </p:spPr>
        <p:txBody>
          <a:bodyPr>
            <a:normAutofit fontScale="90000"/>
          </a:bodyPr>
          <a:lstStyle/>
          <a:p>
            <a:br>
              <a:rPr lang="en-US" sz="2000"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Suppliers will be preferred before they can be synced to SAP to generate a vendor number. This is also an internal process, and the approval process is as follows: </a:t>
            </a:r>
            <a:br>
              <a:rPr lang="en-US" dirty="0"/>
            </a:br>
            <a:br>
              <a:rPr lang="en-US" dirty="0"/>
            </a:br>
            <a:br>
              <a:rPr lang="en-US" dirty="0"/>
            </a:br>
            <a:br>
              <a:rPr lang="en-US" dirty="0"/>
            </a:br>
            <a:r>
              <a:rPr lang="en-US" sz="2200" dirty="0"/>
              <a:t>Then the vendor is synced to SAP and Vendor number is shared with the supplier along with the terms and conditions.  </a:t>
            </a:r>
            <a:br>
              <a:rPr lang="en-US" sz="2200" dirty="0"/>
            </a:br>
            <a:br>
              <a:rPr lang="en-US" sz="2200" dirty="0"/>
            </a:br>
            <a:br>
              <a:rPr lang="en-US" sz="2200" dirty="0"/>
            </a:br>
            <a:r>
              <a:rPr lang="en-US" sz="2200" dirty="0"/>
              <a:t>NB: Compliance documents to be updated by supplier on Ariba timeously as they expire. It is the responsibility of the supplier to ensure that their details are always correct and up to date, especially the banking information. </a:t>
            </a:r>
            <a:br>
              <a:rPr lang="en-US" dirty="0"/>
            </a:br>
            <a:br>
              <a:rPr lang="en-US" dirty="0"/>
            </a:br>
            <a:br>
              <a:rPr lang="en-US" dirty="0"/>
            </a:br>
            <a:br>
              <a:rPr lang="en-US" dirty="0"/>
            </a:br>
            <a:br>
              <a:rPr lang="en-US" dirty="0"/>
            </a:br>
            <a:br>
              <a:rPr lang="en-US" dirty="0"/>
            </a:br>
            <a:endParaRPr lang="en-US" dirty="0"/>
          </a:p>
        </p:txBody>
      </p:sp>
      <p:sp>
        <p:nvSpPr>
          <p:cNvPr id="3" name="Rectangle 2">
            <a:extLst>
              <a:ext uri="{FF2B5EF4-FFF2-40B4-BE49-F238E27FC236}">
                <a16:creationId xmlns:a16="http://schemas.microsoft.com/office/drawing/2014/main" id="{3E9FFA43-2F4C-6882-D85F-76CF0911EB24}"/>
              </a:ext>
            </a:extLst>
          </p:cNvPr>
          <p:cNvSpPr/>
          <p:nvPr/>
        </p:nvSpPr>
        <p:spPr>
          <a:xfrm>
            <a:off x="910412" y="1227015"/>
            <a:ext cx="1574880" cy="144584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400" dirty="0"/>
              <a:t>Completion &amp; submission of Supplier Preference questionnaire (By PMC Personnel)</a:t>
            </a:r>
          </a:p>
        </p:txBody>
      </p:sp>
      <p:sp>
        <p:nvSpPr>
          <p:cNvPr id="4" name="Rectangle 3">
            <a:extLst>
              <a:ext uri="{FF2B5EF4-FFF2-40B4-BE49-F238E27FC236}">
                <a16:creationId xmlns:a16="http://schemas.microsoft.com/office/drawing/2014/main" id="{2CEEFD29-8819-8792-B0E6-11E97D627EB2}"/>
              </a:ext>
            </a:extLst>
          </p:cNvPr>
          <p:cNvSpPr/>
          <p:nvPr/>
        </p:nvSpPr>
        <p:spPr>
          <a:xfrm>
            <a:off x="2713813" y="1328615"/>
            <a:ext cx="1574880" cy="102636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t>1</a:t>
            </a:r>
            <a:r>
              <a:rPr lang="en-US" baseline="30000" dirty="0"/>
              <a:t>st</a:t>
            </a:r>
            <a:r>
              <a:rPr lang="en-US" dirty="0"/>
              <a:t> Approver</a:t>
            </a:r>
          </a:p>
        </p:txBody>
      </p:sp>
      <p:sp>
        <p:nvSpPr>
          <p:cNvPr id="5" name="Rectangle 4">
            <a:extLst>
              <a:ext uri="{FF2B5EF4-FFF2-40B4-BE49-F238E27FC236}">
                <a16:creationId xmlns:a16="http://schemas.microsoft.com/office/drawing/2014/main" id="{DDF4BA0C-0408-60A5-7930-709BC42C97A6}"/>
              </a:ext>
            </a:extLst>
          </p:cNvPr>
          <p:cNvSpPr/>
          <p:nvPr/>
        </p:nvSpPr>
        <p:spPr>
          <a:xfrm>
            <a:off x="6293136" y="1324350"/>
            <a:ext cx="1528110" cy="102636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t>3</a:t>
            </a:r>
            <a:r>
              <a:rPr lang="en-US" baseline="30000" dirty="0"/>
              <a:t>rd</a:t>
            </a:r>
            <a:r>
              <a:rPr lang="en-US" dirty="0"/>
              <a:t> Approver</a:t>
            </a:r>
          </a:p>
        </p:txBody>
      </p:sp>
      <p:sp>
        <p:nvSpPr>
          <p:cNvPr id="6" name="Rectangle 5">
            <a:extLst>
              <a:ext uri="{FF2B5EF4-FFF2-40B4-BE49-F238E27FC236}">
                <a16:creationId xmlns:a16="http://schemas.microsoft.com/office/drawing/2014/main" id="{1AB9C2B6-8A96-28F6-D9BC-5ABA8E96D3B4}"/>
              </a:ext>
            </a:extLst>
          </p:cNvPr>
          <p:cNvSpPr/>
          <p:nvPr/>
        </p:nvSpPr>
        <p:spPr>
          <a:xfrm>
            <a:off x="8082798" y="1324349"/>
            <a:ext cx="1528110" cy="102636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t>4</a:t>
            </a:r>
            <a:r>
              <a:rPr lang="en-US" baseline="30000" dirty="0"/>
              <a:t>th</a:t>
            </a:r>
            <a:r>
              <a:rPr lang="en-US" dirty="0"/>
              <a:t> Approver</a:t>
            </a:r>
          </a:p>
        </p:txBody>
      </p:sp>
      <p:sp>
        <p:nvSpPr>
          <p:cNvPr id="7" name="Rectangle 6">
            <a:extLst>
              <a:ext uri="{FF2B5EF4-FFF2-40B4-BE49-F238E27FC236}">
                <a16:creationId xmlns:a16="http://schemas.microsoft.com/office/drawing/2014/main" id="{3271F5D8-42A8-7924-986C-9F11191CD7D6}"/>
              </a:ext>
            </a:extLst>
          </p:cNvPr>
          <p:cNvSpPr/>
          <p:nvPr/>
        </p:nvSpPr>
        <p:spPr>
          <a:xfrm>
            <a:off x="4503475" y="1328614"/>
            <a:ext cx="1574880" cy="102636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t>2</a:t>
            </a:r>
            <a:r>
              <a:rPr lang="en-US" baseline="30000" dirty="0"/>
              <a:t>nd</a:t>
            </a:r>
            <a:r>
              <a:rPr lang="en-US" dirty="0"/>
              <a:t> Approver</a:t>
            </a:r>
          </a:p>
        </p:txBody>
      </p:sp>
      <p:cxnSp>
        <p:nvCxnSpPr>
          <p:cNvPr id="12" name="Straight Arrow Connector 11">
            <a:extLst>
              <a:ext uri="{FF2B5EF4-FFF2-40B4-BE49-F238E27FC236}">
                <a16:creationId xmlns:a16="http://schemas.microsoft.com/office/drawing/2014/main" id="{9DA83BB8-A5B4-1E77-47EE-B6A4E83E3990}"/>
              </a:ext>
            </a:extLst>
          </p:cNvPr>
          <p:cNvCxnSpPr>
            <a:cxnSpLocks/>
          </p:cNvCxnSpPr>
          <p:nvPr/>
        </p:nvCxnSpPr>
        <p:spPr>
          <a:xfrm>
            <a:off x="2485292" y="1750646"/>
            <a:ext cx="32043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37BF0B8-6E3E-3F19-991B-878E0D8FE47C}"/>
              </a:ext>
            </a:extLst>
          </p:cNvPr>
          <p:cNvCxnSpPr>
            <a:cxnSpLocks/>
          </p:cNvCxnSpPr>
          <p:nvPr/>
        </p:nvCxnSpPr>
        <p:spPr>
          <a:xfrm>
            <a:off x="4288693" y="1750646"/>
            <a:ext cx="32043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37D0246-3556-CA4A-CC65-58C0AC817588}"/>
              </a:ext>
            </a:extLst>
          </p:cNvPr>
          <p:cNvCxnSpPr>
            <a:cxnSpLocks/>
          </p:cNvCxnSpPr>
          <p:nvPr/>
        </p:nvCxnSpPr>
        <p:spPr>
          <a:xfrm>
            <a:off x="6078355" y="1750646"/>
            <a:ext cx="32043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9594180-7891-C89E-62F4-3A4EF736199F}"/>
              </a:ext>
            </a:extLst>
          </p:cNvPr>
          <p:cNvCxnSpPr>
            <a:cxnSpLocks/>
          </p:cNvCxnSpPr>
          <p:nvPr/>
        </p:nvCxnSpPr>
        <p:spPr>
          <a:xfrm>
            <a:off x="7821246" y="1750646"/>
            <a:ext cx="32043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8942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1F89AC6-C931-7FC2-B512-6E975715605F}"/>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Solution Key Components</a:t>
            </a:r>
          </a:p>
        </p:txBody>
      </p:sp>
      <p:sp>
        <p:nvSpPr>
          <p:cNvPr id="6" name="Rectangle 5">
            <a:extLst>
              <a:ext uri="{FF2B5EF4-FFF2-40B4-BE49-F238E27FC236}">
                <a16:creationId xmlns:a16="http://schemas.microsoft.com/office/drawing/2014/main" id="{99CE2435-F56E-B904-D255-B8FC6EE8589F}"/>
              </a:ext>
            </a:extLst>
          </p:cNvPr>
          <p:cNvSpPr/>
          <p:nvPr/>
        </p:nvSpPr>
        <p:spPr>
          <a:xfrm>
            <a:off x="6057935" y="2112579"/>
            <a:ext cx="2200125" cy="2286067"/>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95528">
              <a:spcAft>
                <a:spcPts val="600"/>
              </a:spcAft>
              <a:defRPr/>
            </a:pPr>
            <a:r>
              <a:rPr lang="en-ZA" sz="1740" kern="1200" dirty="0">
                <a:solidFill>
                  <a:srgbClr val="555555"/>
                </a:solidFill>
                <a:latin typeface="Calibri" panose="020F0502020204030204"/>
                <a:ea typeface="+mn-ea"/>
                <a:cs typeface="+mn-cs"/>
              </a:rPr>
              <a:t>3. Supplier Qualification</a:t>
            </a:r>
            <a:endParaRPr kumimoji="0" lang="en-ZA" sz="20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35E1C2A5-658B-3BB7-D7F1-0074E7AB2977}"/>
              </a:ext>
            </a:extLst>
          </p:cNvPr>
          <p:cNvSpPr/>
          <p:nvPr/>
        </p:nvSpPr>
        <p:spPr>
          <a:xfrm>
            <a:off x="8380836" y="2126243"/>
            <a:ext cx="2200125" cy="2286067"/>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95528">
              <a:spcAft>
                <a:spcPts val="600"/>
              </a:spcAft>
              <a:defRPr/>
            </a:pPr>
            <a:r>
              <a:rPr lang="en-ZA" sz="1740" kern="1200" dirty="0">
                <a:solidFill>
                  <a:srgbClr val="555555"/>
                </a:solidFill>
                <a:latin typeface="Calibri" panose="020F0502020204030204"/>
                <a:ea typeface="+mn-ea"/>
                <a:cs typeface="+mn-cs"/>
              </a:rPr>
              <a:t>4. Preferred Supplier</a:t>
            </a:r>
            <a:endParaRPr kumimoji="0" lang="en-ZA" sz="20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57E6F347-A80D-0C6A-F498-F5D85149F0EB}"/>
              </a:ext>
            </a:extLst>
          </p:cNvPr>
          <p:cNvSpPr/>
          <p:nvPr/>
        </p:nvSpPr>
        <p:spPr>
          <a:xfrm>
            <a:off x="3735034" y="2112579"/>
            <a:ext cx="2200125" cy="2286067"/>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95528">
              <a:spcAft>
                <a:spcPts val="600"/>
              </a:spcAft>
              <a:defRPr/>
            </a:pPr>
            <a:r>
              <a:rPr lang="en-ZA" sz="1740" kern="1200" dirty="0">
                <a:solidFill>
                  <a:srgbClr val="555555"/>
                </a:solidFill>
                <a:latin typeface="Calibri" panose="020F0502020204030204"/>
                <a:ea typeface="+mn-ea"/>
                <a:cs typeface="+mn-cs"/>
              </a:rPr>
              <a:t>2. Supplier Registration</a:t>
            </a:r>
            <a:endParaRPr kumimoji="0" lang="en-ZA" sz="20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Content Placeholder 11">
            <a:extLst>
              <a:ext uri="{FF2B5EF4-FFF2-40B4-BE49-F238E27FC236}">
                <a16:creationId xmlns:a16="http://schemas.microsoft.com/office/drawing/2014/main" id="{A28E7474-E2BC-5D22-8813-939A7CD8DD19}"/>
              </a:ext>
            </a:extLst>
          </p:cNvPr>
          <p:cNvSpPr>
            <a:spLocks/>
          </p:cNvSpPr>
          <p:nvPr/>
        </p:nvSpPr>
        <p:spPr>
          <a:xfrm>
            <a:off x="1512202" y="2126243"/>
            <a:ext cx="2100055" cy="2286067"/>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95528">
              <a:spcAft>
                <a:spcPts val="600"/>
              </a:spcAft>
              <a:defRPr/>
            </a:pPr>
            <a:r>
              <a:rPr lang="en-ZA" sz="1740" kern="1200" dirty="0">
                <a:solidFill>
                  <a:srgbClr val="555555"/>
                </a:solidFill>
                <a:latin typeface="Calibri" panose="020F0502020204030204"/>
                <a:ea typeface="+mn-ea"/>
                <a:cs typeface="+mn-cs"/>
              </a:rPr>
              <a:t>1. Supplier Request</a:t>
            </a:r>
            <a:endParaRPr kumimoji="0" lang="en-ZA" sz="20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104BCF28-BD4E-B919-9DD2-C25525ECBEE6}"/>
              </a:ext>
            </a:extLst>
          </p:cNvPr>
          <p:cNvSpPr txBox="1"/>
          <p:nvPr/>
        </p:nvSpPr>
        <p:spPr>
          <a:xfrm>
            <a:off x="1512202" y="4530257"/>
            <a:ext cx="2100055" cy="1533431"/>
          </a:xfrm>
          <a:prstGeom prst="rect">
            <a:avLst/>
          </a:prstGeom>
          <a:noFill/>
        </p:spPr>
        <p:txBody>
          <a:bodyPr wrap="square">
            <a:spAutoFit/>
          </a:bodyPr>
          <a:lstStyle/>
          <a:p>
            <a:pPr defTabSz="795528">
              <a:spcAft>
                <a:spcPts val="600"/>
              </a:spcAft>
              <a:defRPr/>
            </a:pPr>
            <a:r>
              <a:rPr lang="en-ZA" sz="1566" kern="1200">
                <a:solidFill>
                  <a:srgbClr val="002060"/>
                </a:solidFill>
                <a:latin typeface="Calibri" panose="020F0502020204030204"/>
                <a:ea typeface="+mn-ea"/>
                <a:cs typeface="+mn-cs"/>
              </a:rPr>
              <a:t>This is created internally, and a link is sent to suppliers who request to be part of the Palabora Vendor Database.</a:t>
            </a:r>
            <a:endParaRPr kumimoji="0" lang="en-ZA" sz="1800" b="0"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3ACCA09B-158E-3320-DDEA-DF7F78EBDA9A}"/>
              </a:ext>
            </a:extLst>
          </p:cNvPr>
          <p:cNvSpPr txBox="1"/>
          <p:nvPr/>
        </p:nvSpPr>
        <p:spPr>
          <a:xfrm>
            <a:off x="3735034" y="4502929"/>
            <a:ext cx="2200125" cy="1883080"/>
          </a:xfrm>
          <a:prstGeom prst="rect">
            <a:avLst/>
          </a:prstGeom>
          <a:noFill/>
        </p:spPr>
        <p:txBody>
          <a:bodyPr wrap="square" rtlCol="0">
            <a:spAutoFit/>
          </a:bodyPr>
          <a:lstStyle/>
          <a:p>
            <a:pPr defTabSz="795528">
              <a:spcAft>
                <a:spcPts val="600"/>
              </a:spcAft>
              <a:defRPr/>
            </a:pPr>
            <a:r>
              <a:rPr lang="en-ZA" sz="1392" kern="1200">
                <a:solidFill>
                  <a:srgbClr val="002060"/>
                </a:solidFill>
                <a:latin typeface="Calibri" panose="020F0502020204030204"/>
                <a:ea typeface="+mn-ea"/>
                <a:cs typeface="+mn-cs"/>
              </a:rPr>
              <a:t>This entails the Palabora registration and Banking data questionnaires to be completed by Supplier and submitted for approval. </a:t>
            </a:r>
          </a:p>
          <a:p>
            <a:pPr defTabSz="795528">
              <a:spcAft>
                <a:spcPts val="600"/>
              </a:spcAft>
              <a:defRPr/>
            </a:pPr>
            <a:r>
              <a:rPr lang="en-ZA" sz="1392" kern="1200">
                <a:solidFill>
                  <a:srgbClr val="002060"/>
                </a:solidFill>
                <a:latin typeface="Calibri" panose="020F0502020204030204"/>
                <a:ea typeface="+mn-ea"/>
                <a:cs typeface="+mn-cs"/>
              </a:rPr>
              <a:t>Suppliers can update this information on an ongoing basis.</a:t>
            </a:r>
            <a:endParaRPr kumimoji="0" lang="en-ZA" sz="1600" b="0"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FE9AA73C-2FEA-D6B3-43C3-12BAF52DC334}"/>
              </a:ext>
            </a:extLst>
          </p:cNvPr>
          <p:cNvSpPr txBox="1"/>
          <p:nvPr/>
        </p:nvSpPr>
        <p:spPr>
          <a:xfrm>
            <a:off x="6107970" y="4530257"/>
            <a:ext cx="2200125" cy="1587237"/>
          </a:xfrm>
          <a:prstGeom prst="rect">
            <a:avLst/>
          </a:prstGeom>
          <a:noFill/>
        </p:spPr>
        <p:txBody>
          <a:bodyPr wrap="square" rtlCol="0">
            <a:spAutoFit/>
          </a:bodyPr>
          <a:lstStyle/>
          <a:p>
            <a:pPr defTabSz="795528">
              <a:spcAft>
                <a:spcPts val="600"/>
              </a:spcAft>
              <a:defRPr/>
            </a:pPr>
            <a:r>
              <a:rPr lang="en-ZA" sz="1392" kern="1200">
                <a:solidFill>
                  <a:srgbClr val="002060"/>
                </a:solidFill>
                <a:latin typeface="Calibri" panose="020F0502020204030204"/>
                <a:ea typeface="+mn-ea"/>
                <a:cs typeface="+mn-cs"/>
              </a:rPr>
              <a:t>Process of requesting capacity and industry related experience and qualifying suppliers as a provider of a specific product or service for a specific region.</a:t>
            </a:r>
            <a:endParaRPr kumimoji="0" lang="en-ZA" sz="1600" b="0"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CEA74717-4DFC-090C-27A7-DDFE9EF2047E}"/>
              </a:ext>
            </a:extLst>
          </p:cNvPr>
          <p:cNvSpPr txBox="1"/>
          <p:nvPr/>
        </p:nvSpPr>
        <p:spPr>
          <a:xfrm>
            <a:off x="8503613" y="4476452"/>
            <a:ext cx="2200125" cy="1425823"/>
          </a:xfrm>
          <a:prstGeom prst="rect">
            <a:avLst/>
          </a:prstGeom>
          <a:noFill/>
        </p:spPr>
        <p:txBody>
          <a:bodyPr wrap="square" rtlCol="0">
            <a:spAutoFit/>
          </a:bodyPr>
          <a:lstStyle/>
          <a:p>
            <a:pPr defTabSz="795528">
              <a:spcAft>
                <a:spcPts val="600"/>
              </a:spcAft>
              <a:defRPr/>
            </a:pPr>
            <a:r>
              <a:rPr lang="en-ZA" sz="1740" kern="1200">
                <a:solidFill>
                  <a:srgbClr val="002060"/>
                </a:solidFill>
                <a:latin typeface="Calibri" panose="020F0502020204030204"/>
                <a:ea typeface="+mn-ea"/>
                <a:cs typeface="+mn-cs"/>
              </a:rPr>
              <a:t>Process of identifying suppliers for specific commodities and flagging them as Preferred suppliers.</a:t>
            </a:r>
            <a:endParaRPr kumimoji="0" lang="en-ZA" sz="2000" b="0" i="0" u="none" strike="noStrike" kern="1200" cap="none" spc="0" normalizeH="0" baseline="0" noProof="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29265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8" name="Rectangle 3087">
            <a:extLst>
              <a:ext uri="{FF2B5EF4-FFF2-40B4-BE49-F238E27FC236}">
                <a16:creationId xmlns:a16="http://schemas.microsoft.com/office/drawing/2014/main" id="{C7F55EAC-550A-4BDD-9099-3F20B8FA0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0" name="Freeform: Shape 3089">
            <a:extLst>
              <a:ext uri="{FF2B5EF4-FFF2-40B4-BE49-F238E27FC236}">
                <a16:creationId xmlns:a16="http://schemas.microsoft.com/office/drawing/2014/main" id="{DC4F5A5F-493F-49AE-89B6-D5AF5EBC8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6724001 w 12192000"/>
              <a:gd name="connsiteY0" fmla="*/ 434021 h 6858000"/>
              <a:gd name="connsiteX1" fmla="*/ 6471155 w 12192000"/>
              <a:gd name="connsiteY1" fmla="*/ 434599 h 6858000"/>
              <a:gd name="connsiteX2" fmla="*/ 5384913 w 12192000"/>
              <a:gd name="connsiteY2" fmla="*/ 497971 h 6858000"/>
              <a:gd name="connsiteX3" fmla="*/ 4818280 w 12192000"/>
              <a:gd name="connsiteY3" fmla="*/ 541802 h 6858000"/>
              <a:gd name="connsiteX4" fmla="*/ 3965428 w 12192000"/>
              <a:gd name="connsiteY4" fmla="*/ 675942 h 6858000"/>
              <a:gd name="connsiteX5" fmla="*/ 3699528 w 12192000"/>
              <a:gd name="connsiteY5" fmla="*/ 770472 h 6858000"/>
              <a:gd name="connsiteX6" fmla="*/ 3438854 w 12192000"/>
              <a:gd name="connsiteY6" fmla="*/ 834899 h 6858000"/>
              <a:gd name="connsiteX7" fmla="*/ 3367443 w 12192000"/>
              <a:gd name="connsiteY7" fmla="*/ 893518 h 6858000"/>
              <a:gd name="connsiteX8" fmla="*/ 3467301 w 12192000"/>
              <a:gd name="connsiteY8" fmla="*/ 953722 h 6858000"/>
              <a:gd name="connsiteX9" fmla="*/ 3889955 w 12192000"/>
              <a:gd name="connsiteY9" fmla="*/ 977486 h 6858000"/>
              <a:gd name="connsiteX10" fmla="*/ 3502135 w 12192000"/>
              <a:gd name="connsiteY10" fmla="*/ 1054062 h 6858000"/>
              <a:gd name="connsiteX11" fmla="*/ 4072832 w 12192000"/>
              <a:gd name="connsiteY11" fmla="*/ 1017622 h 6858000"/>
              <a:gd name="connsiteX12" fmla="*/ 4244099 w 12192000"/>
              <a:gd name="connsiteY12" fmla="*/ 1030825 h 6858000"/>
              <a:gd name="connsiteX13" fmla="*/ 4095475 w 12192000"/>
              <a:gd name="connsiteY13" fmla="*/ 1092084 h 6858000"/>
              <a:gd name="connsiteX14" fmla="*/ 3327386 w 12192000"/>
              <a:gd name="connsiteY14" fmla="*/ 1215660 h 6858000"/>
              <a:gd name="connsiteX15" fmla="*/ 3254813 w 12192000"/>
              <a:gd name="connsiteY15" fmla="*/ 1226749 h 6858000"/>
              <a:gd name="connsiteX16" fmla="*/ 2776427 w 12192000"/>
              <a:gd name="connsiteY16" fmla="*/ 1401552 h 6858000"/>
              <a:gd name="connsiteX17" fmla="*/ 3063226 w 12192000"/>
              <a:gd name="connsiteY17" fmla="*/ 1384124 h 6858000"/>
              <a:gd name="connsiteX18" fmla="*/ 2754945 w 12192000"/>
              <a:gd name="connsiteY18" fmla="*/ 1495025 h 6858000"/>
              <a:gd name="connsiteX19" fmla="*/ 2381061 w 12192000"/>
              <a:gd name="connsiteY19" fmla="*/ 1619658 h 6858000"/>
              <a:gd name="connsiteX20" fmla="*/ 2008336 w 12192000"/>
              <a:gd name="connsiteY20" fmla="*/ 1814527 h 6858000"/>
              <a:gd name="connsiteX21" fmla="*/ 1740695 w 12192000"/>
              <a:gd name="connsiteY21" fmla="*/ 1914337 h 6858000"/>
              <a:gd name="connsiteX22" fmla="*/ 1787720 w 12192000"/>
              <a:gd name="connsiteY22" fmla="*/ 1991970 h 6858000"/>
              <a:gd name="connsiteX23" fmla="*/ 1754048 w 12192000"/>
              <a:gd name="connsiteY23" fmla="*/ 2078049 h 6858000"/>
              <a:gd name="connsiteX24" fmla="*/ 2228951 w 12192000"/>
              <a:gd name="connsiteY24" fmla="*/ 1996721 h 6858000"/>
              <a:gd name="connsiteX25" fmla="*/ 2054781 w 12192000"/>
              <a:gd name="connsiteY25" fmla="*/ 2053228 h 6858000"/>
              <a:gd name="connsiteX26" fmla="*/ 1985693 w 12192000"/>
              <a:gd name="connsiteY26" fmla="*/ 2109207 h 6858000"/>
              <a:gd name="connsiteX27" fmla="*/ 2061168 w 12192000"/>
              <a:gd name="connsiteY27" fmla="*/ 2130859 h 6858000"/>
              <a:gd name="connsiteX28" fmla="*/ 2388026 w 12192000"/>
              <a:gd name="connsiteY28" fmla="*/ 2184726 h 6858000"/>
              <a:gd name="connsiteX29" fmla="*/ 1560719 w 12192000"/>
              <a:gd name="connsiteY29" fmla="*/ 2384876 h 6858000"/>
              <a:gd name="connsiteX30" fmla="*/ 1679734 w 12192000"/>
              <a:gd name="connsiteY30" fmla="*/ 2400191 h 6858000"/>
              <a:gd name="connsiteX31" fmla="*/ 2882089 w 12192000"/>
              <a:gd name="connsiteY31" fmla="*/ 2383292 h 6858000"/>
              <a:gd name="connsiteX32" fmla="*/ 3116638 w 12192000"/>
              <a:gd name="connsiteY32" fmla="*/ 2359528 h 6858000"/>
              <a:gd name="connsiteX33" fmla="*/ 2897765 w 12192000"/>
              <a:gd name="connsiteY33" fmla="*/ 2758243 h 6858000"/>
              <a:gd name="connsiteX34" fmla="*/ 2981367 w 12192000"/>
              <a:gd name="connsiteY34" fmla="*/ 2829008 h 6858000"/>
              <a:gd name="connsiteX35" fmla="*/ 2682955 w 12192000"/>
              <a:gd name="connsiteY35" fmla="*/ 2846436 h 6858000"/>
              <a:gd name="connsiteX36" fmla="*/ 2099485 w 12192000"/>
              <a:gd name="connsiteY36" fmla="*/ 3066653 h 6858000"/>
              <a:gd name="connsiteX37" fmla="*/ 1807460 w 12192000"/>
              <a:gd name="connsiteY37" fmla="*/ 3454808 h 6858000"/>
              <a:gd name="connsiteX38" fmla="*/ 1921251 w 12192000"/>
              <a:gd name="connsiteY38" fmla="*/ 3540889 h 6858000"/>
              <a:gd name="connsiteX39" fmla="*/ 1453313 w 12192000"/>
              <a:gd name="connsiteY39" fmla="*/ 3637002 h 6858000"/>
              <a:gd name="connsiteX40" fmla="*/ 1686122 w 12192000"/>
              <a:gd name="connsiteY40" fmla="*/ 3667634 h 6858000"/>
              <a:gd name="connsiteX41" fmla="*/ 1513692 w 12192000"/>
              <a:gd name="connsiteY41" fmla="*/ 3725196 h 6858000"/>
              <a:gd name="connsiteX42" fmla="*/ 1369711 w 12192000"/>
              <a:gd name="connsiteY42" fmla="*/ 3826063 h 6858000"/>
              <a:gd name="connsiteX43" fmla="*/ 2051298 w 12192000"/>
              <a:gd name="connsiteY43" fmla="*/ 3754242 h 6858000"/>
              <a:gd name="connsiteX44" fmla="*/ 2245207 w 12192000"/>
              <a:gd name="connsiteY44" fmla="*/ 3797018 h 6858000"/>
              <a:gd name="connsiteX45" fmla="*/ 2353192 w 12192000"/>
              <a:gd name="connsiteY45" fmla="*/ 3796489 h 6858000"/>
              <a:gd name="connsiteX46" fmla="*/ 2490207 w 12192000"/>
              <a:gd name="connsiteY46" fmla="*/ 3801242 h 6858000"/>
              <a:gd name="connsiteX47" fmla="*/ 2375835 w 12192000"/>
              <a:gd name="connsiteY47" fmla="*/ 3839794 h 6858000"/>
              <a:gd name="connsiteX48" fmla="*/ 2522138 w 12192000"/>
              <a:gd name="connsiteY48" fmla="*/ 4009841 h 6858000"/>
              <a:gd name="connsiteX49" fmla="*/ 1998466 w 12192000"/>
              <a:gd name="connsiteY49" fmla="*/ 4130778 h 6858000"/>
              <a:gd name="connsiteX50" fmla="*/ 2114580 w 12192000"/>
              <a:gd name="connsiteY50" fmla="*/ 4154543 h 6858000"/>
              <a:gd name="connsiteX51" fmla="*/ 2177862 w 12192000"/>
              <a:gd name="connsiteY51" fmla="*/ 4189925 h 6858000"/>
              <a:gd name="connsiteX52" fmla="*/ 1868419 w 12192000"/>
              <a:gd name="connsiteY52" fmla="*/ 4382153 h 6858000"/>
              <a:gd name="connsiteX53" fmla="*/ 2279460 w 12192000"/>
              <a:gd name="connsiteY53" fmla="*/ 4356805 h 6858000"/>
              <a:gd name="connsiteX54" fmla="*/ 2029817 w 12192000"/>
              <a:gd name="connsiteY54" fmla="*/ 4468235 h 6858000"/>
              <a:gd name="connsiteX55" fmla="*/ 1560137 w 12192000"/>
              <a:gd name="connsiteY55" fmla="*/ 4730172 h 6858000"/>
              <a:gd name="connsiteX56" fmla="*/ 1956664 w 12192000"/>
              <a:gd name="connsiteY56" fmla="*/ 4820477 h 6858000"/>
              <a:gd name="connsiteX57" fmla="*/ 3268168 w 12192000"/>
              <a:gd name="connsiteY57" fmla="*/ 4852692 h 6858000"/>
              <a:gd name="connsiteX58" fmla="*/ 2807197 w 12192000"/>
              <a:gd name="connsiteY58" fmla="*/ 4939300 h 6858000"/>
              <a:gd name="connsiteX59" fmla="*/ 2721272 w 12192000"/>
              <a:gd name="connsiteY59" fmla="*/ 4970458 h 6858000"/>
              <a:gd name="connsiteX60" fmla="*/ 2802552 w 12192000"/>
              <a:gd name="connsiteY60" fmla="*/ 5014291 h 6858000"/>
              <a:gd name="connsiteX61" fmla="*/ 2537812 w 12192000"/>
              <a:gd name="connsiteY61" fmla="*/ 5053898 h 6858000"/>
              <a:gd name="connsiteX62" fmla="*/ 2569744 w 12192000"/>
              <a:gd name="connsiteY62" fmla="*/ 5153182 h 6858000"/>
              <a:gd name="connsiteX63" fmla="*/ 1987436 w 12192000"/>
              <a:gd name="connsiteY63" fmla="*/ 5334320 h 6858000"/>
              <a:gd name="connsiteX64" fmla="*/ 1972921 w 12192000"/>
              <a:gd name="connsiteY64" fmla="*/ 5382376 h 6858000"/>
              <a:gd name="connsiteX65" fmla="*/ 2341001 w 12192000"/>
              <a:gd name="connsiteY65" fmla="*/ 5360725 h 6858000"/>
              <a:gd name="connsiteX66" fmla="*/ 2710822 w 12192000"/>
              <a:gd name="connsiteY66" fmla="*/ 5418816 h 6858000"/>
              <a:gd name="connsiteX67" fmla="*/ 2833903 w 12192000"/>
              <a:gd name="connsiteY67" fmla="*/ 5413007 h 6858000"/>
              <a:gd name="connsiteX68" fmla="*/ 3011556 w 12192000"/>
              <a:gd name="connsiteY68" fmla="*/ 5399276 h 6858000"/>
              <a:gd name="connsiteX69" fmla="*/ 3254233 w 12192000"/>
              <a:gd name="connsiteY69" fmla="*/ 5439412 h 6858000"/>
              <a:gd name="connsiteX70" fmla="*/ 2792101 w 12192000"/>
              <a:gd name="connsiteY70" fmla="*/ 5471625 h 6858000"/>
              <a:gd name="connsiteX71" fmla="*/ 2977303 w 12192000"/>
              <a:gd name="connsiteY71" fmla="*/ 5539751 h 6858000"/>
              <a:gd name="connsiteX72" fmla="*/ 3656566 w 12192000"/>
              <a:gd name="connsiteY72" fmla="*/ 5678642 h 6858000"/>
              <a:gd name="connsiteX73" fmla="*/ 4858340 w 12192000"/>
              <a:gd name="connsiteY73" fmla="*/ 5969625 h 6858000"/>
              <a:gd name="connsiteX74" fmla="*/ 5296668 w 12192000"/>
              <a:gd name="connsiteY74" fmla="*/ 6043559 h 6858000"/>
              <a:gd name="connsiteX75" fmla="*/ 5456323 w 12192000"/>
              <a:gd name="connsiteY75" fmla="*/ 6042502 h 6858000"/>
              <a:gd name="connsiteX76" fmla="*/ 5267058 w 12192000"/>
              <a:gd name="connsiteY76" fmla="*/ 6100066 h 6858000"/>
              <a:gd name="connsiteX77" fmla="*/ 7095266 w 12192000"/>
              <a:gd name="connsiteY77" fmla="*/ 6287541 h 6858000"/>
              <a:gd name="connsiteX78" fmla="*/ 9707235 w 12192000"/>
              <a:gd name="connsiteY78" fmla="*/ 5994446 h 6858000"/>
              <a:gd name="connsiteX79" fmla="*/ 10083442 w 12192000"/>
              <a:gd name="connsiteY79" fmla="*/ 5678642 h 6858000"/>
              <a:gd name="connsiteX80" fmla="*/ 10338892 w 12192000"/>
              <a:gd name="connsiteY80" fmla="*/ 4650957 h 6858000"/>
              <a:gd name="connsiteX81" fmla="*/ 10628013 w 12192000"/>
              <a:gd name="connsiteY81" fmla="*/ 4411198 h 6858000"/>
              <a:gd name="connsiteX82" fmla="*/ 10802766 w 12192000"/>
              <a:gd name="connsiteY82" fmla="*/ 4258050 h 6858000"/>
              <a:gd name="connsiteX83" fmla="*/ 10614662 w 12192000"/>
              <a:gd name="connsiteY83" fmla="*/ 4150318 h 6858000"/>
              <a:gd name="connsiteX84" fmla="*/ 10681427 w 12192000"/>
              <a:gd name="connsiteY84" fmla="*/ 4054203 h 6858000"/>
              <a:gd name="connsiteX85" fmla="*/ 10520029 w 12192000"/>
              <a:gd name="connsiteY85" fmla="*/ 3804411 h 6858000"/>
              <a:gd name="connsiteX86" fmla="*/ 10568798 w 12192000"/>
              <a:gd name="connsiteY86" fmla="*/ 3466426 h 6858000"/>
              <a:gd name="connsiteX87" fmla="*/ 10499709 w 12192000"/>
              <a:gd name="connsiteY87" fmla="*/ 3166465 h 6858000"/>
              <a:gd name="connsiteX88" fmla="*/ 10489840 w 12192000"/>
              <a:gd name="connsiteY88" fmla="*/ 2546475 h 6858000"/>
              <a:gd name="connsiteX89" fmla="*/ 10584471 w 12192000"/>
              <a:gd name="connsiteY89" fmla="*/ 2512148 h 6858000"/>
              <a:gd name="connsiteX90" fmla="*/ 10695942 w 12192000"/>
              <a:gd name="connsiteY90" fmla="*/ 2358471 h 6858000"/>
              <a:gd name="connsiteX91" fmla="*/ 10732516 w 12192000"/>
              <a:gd name="connsiteY91" fmla="*/ 2287706 h 6858000"/>
              <a:gd name="connsiteX92" fmla="*/ 10731357 w 12192000"/>
              <a:gd name="connsiteY92" fmla="*/ 2137725 h 6858000"/>
              <a:gd name="connsiteX93" fmla="*/ 10678525 w 12192000"/>
              <a:gd name="connsiteY93" fmla="*/ 2070656 h 6858000"/>
              <a:gd name="connsiteX94" fmla="*/ 10735999 w 12192000"/>
              <a:gd name="connsiteY94" fmla="*/ 1956587 h 6858000"/>
              <a:gd name="connsiteX95" fmla="*/ 10824246 w 12192000"/>
              <a:gd name="connsiteY95" fmla="*/ 1862584 h 6858000"/>
              <a:gd name="connsiteX96" fmla="*/ 10773156 w 12192000"/>
              <a:gd name="connsiteY96" fmla="*/ 1768054 h 6858000"/>
              <a:gd name="connsiteX97" fmla="*/ 10716261 w 12192000"/>
              <a:gd name="connsiteY97" fmla="*/ 1678278 h 6858000"/>
              <a:gd name="connsiteX98" fmla="*/ 10554864 w 12192000"/>
              <a:gd name="connsiteY98" fmla="*/ 1477599 h 6858000"/>
              <a:gd name="connsiteX99" fmla="*/ 10267483 w 12192000"/>
              <a:gd name="connsiteY99" fmla="*/ 1324977 h 6858000"/>
              <a:gd name="connsiteX100" fmla="*/ 9913337 w 12192000"/>
              <a:gd name="connsiteY100" fmla="*/ 1202458 h 6858000"/>
              <a:gd name="connsiteX101" fmla="*/ 10024805 w 12192000"/>
              <a:gd name="connsiteY101" fmla="*/ 1124827 h 6858000"/>
              <a:gd name="connsiteX102" fmla="*/ 9411726 w 12192000"/>
              <a:gd name="connsiteY102" fmla="*/ 980655 h 6858000"/>
              <a:gd name="connsiteX103" fmla="*/ 9930753 w 12192000"/>
              <a:gd name="connsiteY103" fmla="*/ 901968 h 6858000"/>
              <a:gd name="connsiteX104" fmla="*/ 9894178 w 12192000"/>
              <a:gd name="connsiteY104" fmla="*/ 871339 h 6858000"/>
              <a:gd name="connsiteX105" fmla="*/ 9858182 w 12192000"/>
              <a:gd name="connsiteY105" fmla="*/ 839125 h 6858000"/>
              <a:gd name="connsiteX106" fmla="*/ 10131050 w 12192000"/>
              <a:gd name="connsiteY106" fmla="*/ 792652 h 6858000"/>
              <a:gd name="connsiteX107" fmla="*/ 10006808 w 12192000"/>
              <a:gd name="connsiteY107" fmla="*/ 731920 h 6858000"/>
              <a:gd name="connsiteX108" fmla="*/ 10233809 w 12192000"/>
              <a:gd name="connsiteY108" fmla="*/ 710268 h 6858000"/>
              <a:gd name="connsiteX109" fmla="*/ 10267483 w 12192000"/>
              <a:gd name="connsiteY109" fmla="*/ 628940 h 6858000"/>
              <a:gd name="connsiteX110" fmla="*/ 10136275 w 12192000"/>
              <a:gd name="connsiteY110" fmla="*/ 589333 h 6858000"/>
              <a:gd name="connsiteX111" fmla="*/ 9131312 w 12192000"/>
              <a:gd name="connsiteY111" fmla="*/ 480544 h 6858000"/>
              <a:gd name="connsiteX112" fmla="*/ 7479600 w 12192000"/>
              <a:gd name="connsiteY112" fmla="*/ 454667 h 6858000"/>
              <a:gd name="connsiteX113" fmla="*/ 6724001 w 12192000"/>
              <a:gd name="connsiteY113" fmla="*/ 434021 h 6858000"/>
              <a:gd name="connsiteX114" fmla="*/ 0 w 12192000"/>
              <a:gd name="connsiteY114" fmla="*/ 0 h 6858000"/>
              <a:gd name="connsiteX115" fmla="*/ 12192000 w 12192000"/>
              <a:gd name="connsiteY115" fmla="*/ 0 h 6858000"/>
              <a:gd name="connsiteX116" fmla="*/ 12192000 w 12192000"/>
              <a:gd name="connsiteY116" fmla="*/ 6858000 h 6858000"/>
              <a:gd name="connsiteX117" fmla="*/ 0 w 12192000"/>
              <a:gd name="connsiteY11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2192000" h="6858000">
                <a:moveTo>
                  <a:pt x="6724001" y="434021"/>
                </a:moveTo>
                <a:cubicBezTo>
                  <a:pt x="6639882" y="433113"/>
                  <a:pt x="6555627" y="433147"/>
                  <a:pt x="6471155" y="434599"/>
                </a:cubicBezTo>
                <a:cubicBezTo>
                  <a:pt x="6109461" y="440937"/>
                  <a:pt x="5748349" y="439351"/>
                  <a:pt x="5384913" y="497971"/>
                </a:cubicBezTo>
                <a:cubicBezTo>
                  <a:pt x="5199132" y="528072"/>
                  <a:pt x="5005803" y="518038"/>
                  <a:pt x="4818280" y="541802"/>
                </a:cubicBezTo>
                <a:cubicBezTo>
                  <a:pt x="4532641" y="578242"/>
                  <a:pt x="4247003" y="621019"/>
                  <a:pt x="3965428" y="675942"/>
                </a:cubicBezTo>
                <a:cubicBezTo>
                  <a:pt x="3877181" y="693369"/>
                  <a:pt x="3768034" y="703930"/>
                  <a:pt x="3699528" y="770472"/>
                </a:cubicBezTo>
                <a:cubicBezTo>
                  <a:pt x="3590961" y="728224"/>
                  <a:pt x="3523617" y="807966"/>
                  <a:pt x="3438854" y="834899"/>
                </a:cubicBezTo>
                <a:cubicBezTo>
                  <a:pt x="3405761" y="845462"/>
                  <a:pt x="3362218" y="860248"/>
                  <a:pt x="3367443" y="893518"/>
                </a:cubicBezTo>
                <a:cubicBezTo>
                  <a:pt x="3372089" y="935238"/>
                  <a:pt x="3420855" y="962172"/>
                  <a:pt x="3467301" y="953722"/>
                </a:cubicBezTo>
                <a:cubicBezTo>
                  <a:pt x="3611863" y="927317"/>
                  <a:pt x="3741328" y="986464"/>
                  <a:pt x="3889955" y="977486"/>
                </a:cubicBezTo>
                <a:cubicBezTo>
                  <a:pt x="3760488" y="1002836"/>
                  <a:pt x="3631601" y="1028713"/>
                  <a:pt x="3502135" y="1054062"/>
                </a:cubicBezTo>
                <a:cubicBezTo>
                  <a:pt x="3694303" y="1074129"/>
                  <a:pt x="3883568" y="1038218"/>
                  <a:pt x="4072832" y="1017622"/>
                </a:cubicBezTo>
                <a:cubicBezTo>
                  <a:pt x="4133792" y="1011285"/>
                  <a:pt x="4228424" y="962699"/>
                  <a:pt x="4244099" y="1030825"/>
                </a:cubicBezTo>
                <a:cubicBezTo>
                  <a:pt x="4254550" y="1076242"/>
                  <a:pt x="4152951" y="1079410"/>
                  <a:pt x="4095475" y="1092084"/>
                </a:cubicBezTo>
                <a:cubicBezTo>
                  <a:pt x="3841766" y="1146479"/>
                  <a:pt x="3583994" y="1178165"/>
                  <a:pt x="3327386" y="1215660"/>
                </a:cubicBezTo>
                <a:cubicBezTo>
                  <a:pt x="3303001" y="1219357"/>
                  <a:pt x="3271070" y="1216188"/>
                  <a:pt x="3254813" y="1226749"/>
                </a:cubicBezTo>
                <a:cubicBezTo>
                  <a:pt x="3123605" y="1311774"/>
                  <a:pt x="2957563" y="1339765"/>
                  <a:pt x="2776427" y="1401552"/>
                </a:cubicBezTo>
                <a:cubicBezTo>
                  <a:pt x="2890798" y="1430598"/>
                  <a:pt x="2968012" y="1370921"/>
                  <a:pt x="3063226" y="1384124"/>
                </a:cubicBezTo>
                <a:cubicBezTo>
                  <a:pt x="2966272" y="1448024"/>
                  <a:pt x="2853641" y="1460171"/>
                  <a:pt x="2754945" y="1495025"/>
                </a:cubicBezTo>
                <a:cubicBezTo>
                  <a:pt x="2684117" y="1519846"/>
                  <a:pt x="2421119" y="1597477"/>
                  <a:pt x="2381061" y="1619658"/>
                </a:cubicBezTo>
                <a:cubicBezTo>
                  <a:pt x="2260302" y="1688311"/>
                  <a:pt x="2107033" y="1720525"/>
                  <a:pt x="2008336" y="1814527"/>
                </a:cubicBezTo>
                <a:cubicBezTo>
                  <a:pt x="1938668" y="1880540"/>
                  <a:pt x="1822554" y="1868393"/>
                  <a:pt x="1740695" y="1914337"/>
                </a:cubicBezTo>
                <a:cubicBezTo>
                  <a:pt x="1711667" y="1957642"/>
                  <a:pt x="1767982" y="1968733"/>
                  <a:pt x="1787720" y="1991970"/>
                </a:cubicBezTo>
                <a:cubicBezTo>
                  <a:pt x="1813846" y="2023126"/>
                  <a:pt x="1767401" y="2040555"/>
                  <a:pt x="1754048" y="2078049"/>
                </a:cubicBezTo>
                <a:cubicBezTo>
                  <a:pt x="1907898" y="2035802"/>
                  <a:pt x="2054781" y="2010981"/>
                  <a:pt x="2228951" y="1996721"/>
                </a:cubicBezTo>
                <a:cubicBezTo>
                  <a:pt x="2171475" y="2057452"/>
                  <a:pt x="2101807" y="2031048"/>
                  <a:pt x="2054781" y="2053228"/>
                </a:cubicBezTo>
                <a:cubicBezTo>
                  <a:pt x="2024011" y="2067487"/>
                  <a:pt x="1976984" y="2073824"/>
                  <a:pt x="1985693" y="2109207"/>
                </a:cubicBezTo>
                <a:cubicBezTo>
                  <a:pt x="1992660" y="2137196"/>
                  <a:pt x="2032140" y="2133500"/>
                  <a:pt x="2061168" y="2130859"/>
                </a:cubicBezTo>
                <a:cubicBezTo>
                  <a:pt x="2172636" y="2120825"/>
                  <a:pt x="2281202" y="2117656"/>
                  <a:pt x="2388026" y="2184726"/>
                </a:cubicBezTo>
                <a:cubicBezTo>
                  <a:pt x="2116321" y="2282425"/>
                  <a:pt x="1803977" y="2241233"/>
                  <a:pt x="1560719" y="2384876"/>
                </a:cubicBezTo>
                <a:cubicBezTo>
                  <a:pt x="1594973" y="2429237"/>
                  <a:pt x="1643739" y="2405472"/>
                  <a:pt x="1679734" y="2400191"/>
                </a:cubicBezTo>
                <a:cubicBezTo>
                  <a:pt x="1916026" y="2364279"/>
                  <a:pt x="2760170" y="2428180"/>
                  <a:pt x="2882089" y="2383292"/>
                </a:cubicBezTo>
                <a:cubicBezTo>
                  <a:pt x="2956983" y="2355830"/>
                  <a:pt x="3035941" y="2342628"/>
                  <a:pt x="3116638" y="2359528"/>
                </a:cubicBezTo>
                <a:cubicBezTo>
                  <a:pt x="3194434" y="2375898"/>
                  <a:pt x="3174696" y="2605622"/>
                  <a:pt x="2897765" y="2758243"/>
                </a:cubicBezTo>
                <a:cubicBezTo>
                  <a:pt x="2858286" y="2779895"/>
                  <a:pt x="3034779" y="2811053"/>
                  <a:pt x="2981367" y="2829008"/>
                </a:cubicBezTo>
                <a:cubicBezTo>
                  <a:pt x="2939566" y="2843267"/>
                  <a:pt x="2734626" y="2835346"/>
                  <a:pt x="2682955" y="2846436"/>
                </a:cubicBezTo>
                <a:cubicBezTo>
                  <a:pt x="2662635" y="2851188"/>
                  <a:pt x="2040267" y="3029159"/>
                  <a:pt x="2099485" y="3066653"/>
                </a:cubicBezTo>
                <a:cubicBezTo>
                  <a:pt x="2276558" y="3179139"/>
                  <a:pt x="2869897" y="3385098"/>
                  <a:pt x="1807460" y="3454808"/>
                </a:cubicBezTo>
                <a:cubicBezTo>
                  <a:pt x="1841132" y="3495472"/>
                  <a:pt x="1934024" y="3469596"/>
                  <a:pt x="1921251" y="3540889"/>
                </a:cubicBezTo>
                <a:cubicBezTo>
                  <a:pt x="1780173" y="3579440"/>
                  <a:pt x="1617035" y="3577328"/>
                  <a:pt x="1453313" y="3637002"/>
                </a:cubicBezTo>
                <a:cubicBezTo>
                  <a:pt x="1527047" y="3680307"/>
                  <a:pt x="1611808" y="3653902"/>
                  <a:pt x="1686122" y="3667634"/>
                </a:cubicBezTo>
                <a:cubicBezTo>
                  <a:pt x="1644320" y="3722027"/>
                  <a:pt x="1572330" y="3713578"/>
                  <a:pt x="1513692" y="3725196"/>
                </a:cubicBezTo>
                <a:cubicBezTo>
                  <a:pt x="1459700" y="3736286"/>
                  <a:pt x="1345329" y="3830816"/>
                  <a:pt x="1369711" y="3826063"/>
                </a:cubicBezTo>
                <a:cubicBezTo>
                  <a:pt x="1595553" y="3783815"/>
                  <a:pt x="1824877" y="3795434"/>
                  <a:pt x="2051298" y="3754242"/>
                </a:cubicBezTo>
                <a:cubicBezTo>
                  <a:pt x="2126192" y="3740511"/>
                  <a:pt x="2210955" y="3714106"/>
                  <a:pt x="2245207" y="3797018"/>
                </a:cubicBezTo>
                <a:cubicBezTo>
                  <a:pt x="2255659" y="3821310"/>
                  <a:pt x="2248109" y="3829232"/>
                  <a:pt x="2353192" y="3796489"/>
                </a:cubicBezTo>
                <a:cubicBezTo>
                  <a:pt x="2394414" y="3783815"/>
                  <a:pt x="2448988" y="3770085"/>
                  <a:pt x="2490207" y="3801242"/>
                </a:cubicBezTo>
                <a:cubicBezTo>
                  <a:pt x="2464082" y="3840321"/>
                  <a:pt x="2413572" y="3828703"/>
                  <a:pt x="2375835" y="3839794"/>
                </a:cubicBezTo>
                <a:cubicBezTo>
                  <a:pt x="2275978" y="3868311"/>
                  <a:pt x="2619094" y="3977100"/>
                  <a:pt x="2522138" y="4009841"/>
                </a:cubicBezTo>
                <a:cubicBezTo>
                  <a:pt x="2323584" y="4076912"/>
                  <a:pt x="2199343" y="4057372"/>
                  <a:pt x="1998466" y="4130778"/>
                </a:cubicBezTo>
                <a:cubicBezTo>
                  <a:pt x="2066973" y="4129192"/>
                  <a:pt x="2046072" y="4154543"/>
                  <a:pt x="2114580" y="4154543"/>
                </a:cubicBezTo>
                <a:cubicBezTo>
                  <a:pt x="2145350" y="4154543"/>
                  <a:pt x="2177862" y="4160878"/>
                  <a:pt x="2177862" y="4189925"/>
                </a:cubicBezTo>
                <a:cubicBezTo>
                  <a:pt x="2177862" y="4217385"/>
                  <a:pt x="1817330" y="4367895"/>
                  <a:pt x="1868419" y="4382153"/>
                </a:cubicBezTo>
                <a:cubicBezTo>
                  <a:pt x="2007755" y="4420704"/>
                  <a:pt x="2365385" y="4302410"/>
                  <a:pt x="2279460" y="4356805"/>
                </a:cubicBezTo>
                <a:cubicBezTo>
                  <a:pt x="2148834" y="4439716"/>
                  <a:pt x="2129094" y="4456088"/>
                  <a:pt x="2029817" y="4468235"/>
                </a:cubicBezTo>
                <a:cubicBezTo>
                  <a:pt x="1944474" y="4478796"/>
                  <a:pt x="1644320" y="4710633"/>
                  <a:pt x="1560137" y="4730172"/>
                </a:cubicBezTo>
                <a:cubicBezTo>
                  <a:pt x="1485825" y="4747072"/>
                  <a:pt x="1774947" y="4800410"/>
                  <a:pt x="1956664" y="4820477"/>
                </a:cubicBezTo>
                <a:cubicBezTo>
                  <a:pt x="2130256" y="4840017"/>
                  <a:pt x="3101544" y="4789319"/>
                  <a:pt x="3268168" y="4852692"/>
                </a:cubicBezTo>
                <a:cubicBezTo>
                  <a:pt x="3111993" y="4878041"/>
                  <a:pt x="2970336" y="4953030"/>
                  <a:pt x="2807197" y="4939300"/>
                </a:cubicBezTo>
                <a:cubicBezTo>
                  <a:pt x="2773524" y="4936660"/>
                  <a:pt x="2724756" y="4930323"/>
                  <a:pt x="2721272" y="4970458"/>
                </a:cubicBezTo>
                <a:cubicBezTo>
                  <a:pt x="2718369" y="5005313"/>
                  <a:pt x="2788038" y="4981548"/>
                  <a:pt x="2802552" y="5014291"/>
                </a:cubicBezTo>
                <a:cubicBezTo>
                  <a:pt x="2719531" y="5060235"/>
                  <a:pt x="2621415" y="5018515"/>
                  <a:pt x="2537812" y="5053898"/>
                </a:cubicBezTo>
                <a:cubicBezTo>
                  <a:pt x="2491948" y="5099314"/>
                  <a:pt x="2589483" y="5107236"/>
                  <a:pt x="2569744" y="5153182"/>
                </a:cubicBezTo>
                <a:cubicBezTo>
                  <a:pt x="2301522" y="5193845"/>
                  <a:pt x="2252174" y="5268836"/>
                  <a:pt x="1987436" y="5334320"/>
                </a:cubicBezTo>
                <a:cubicBezTo>
                  <a:pt x="1971179" y="5338545"/>
                  <a:pt x="1958407" y="5352274"/>
                  <a:pt x="1972921" y="5382376"/>
                </a:cubicBezTo>
                <a:cubicBezTo>
                  <a:pt x="2087874" y="5396107"/>
                  <a:pt x="2215599" y="5373399"/>
                  <a:pt x="2341001" y="5360725"/>
                </a:cubicBezTo>
                <a:cubicBezTo>
                  <a:pt x="2537812" y="5340129"/>
                  <a:pt x="2533748" y="5339072"/>
                  <a:pt x="2710822" y="5418816"/>
                </a:cubicBezTo>
                <a:cubicBezTo>
                  <a:pt x="2743914" y="5433602"/>
                  <a:pt x="2801390" y="5438355"/>
                  <a:pt x="2833903" y="5413007"/>
                </a:cubicBezTo>
                <a:cubicBezTo>
                  <a:pt x="2896604" y="5364422"/>
                  <a:pt x="2950016" y="5368646"/>
                  <a:pt x="3011556" y="5399276"/>
                </a:cubicBezTo>
                <a:cubicBezTo>
                  <a:pt x="3077160" y="5432547"/>
                  <a:pt x="3171793" y="5391882"/>
                  <a:pt x="3254233" y="5439412"/>
                </a:cubicBezTo>
                <a:cubicBezTo>
                  <a:pt x="3099802" y="5473739"/>
                  <a:pt x="2957563" y="5473739"/>
                  <a:pt x="2792101" y="5471625"/>
                </a:cubicBezTo>
                <a:cubicBezTo>
                  <a:pt x="2846095" y="5537639"/>
                  <a:pt x="2914601" y="5536582"/>
                  <a:pt x="2977303" y="5539751"/>
                </a:cubicBezTo>
                <a:cubicBezTo>
                  <a:pt x="3214174" y="5551898"/>
                  <a:pt x="3601411" y="5660686"/>
                  <a:pt x="3656566" y="5678642"/>
                </a:cubicBezTo>
                <a:cubicBezTo>
                  <a:pt x="4280675" y="5879847"/>
                  <a:pt x="4178497" y="5898332"/>
                  <a:pt x="4858340" y="5969625"/>
                </a:cubicBezTo>
                <a:cubicBezTo>
                  <a:pt x="5261253" y="6011873"/>
                  <a:pt x="4887368" y="6032469"/>
                  <a:pt x="5296668" y="6043559"/>
                </a:cubicBezTo>
                <a:cubicBezTo>
                  <a:pt x="5349500" y="6045143"/>
                  <a:pt x="5402911" y="6044087"/>
                  <a:pt x="5456323" y="6042502"/>
                </a:cubicBezTo>
                <a:cubicBezTo>
                  <a:pt x="5368077" y="6073134"/>
                  <a:pt x="5267058" y="6100066"/>
                  <a:pt x="5267058" y="6100066"/>
                </a:cubicBezTo>
                <a:cubicBezTo>
                  <a:pt x="5267058" y="6100066"/>
                  <a:pt x="5318728" y="6208854"/>
                  <a:pt x="7095266" y="6287541"/>
                </a:cubicBezTo>
                <a:cubicBezTo>
                  <a:pt x="7422124" y="6302329"/>
                  <a:pt x="9563254" y="6024548"/>
                  <a:pt x="9707235" y="5994446"/>
                </a:cubicBezTo>
                <a:cubicBezTo>
                  <a:pt x="9844249" y="5966984"/>
                  <a:pt x="10002164" y="5671247"/>
                  <a:pt x="10083442" y="5678642"/>
                </a:cubicBezTo>
                <a:cubicBezTo>
                  <a:pt x="10103183" y="5653293"/>
                  <a:pt x="10283158" y="5139979"/>
                  <a:pt x="10338892" y="4650957"/>
                </a:cubicBezTo>
                <a:cubicBezTo>
                  <a:pt x="10448618" y="4580718"/>
                  <a:pt x="10551960" y="4503088"/>
                  <a:pt x="10628013" y="4411198"/>
                </a:cubicBezTo>
                <a:cubicBezTo>
                  <a:pt x="10675040" y="4354692"/>
                  <a:pt x="10718003" y="4298185"/>
                  <a:pt x="10802766" y="4258050"/>
                </a:cubicBezTo>
                <a:cubicBezTo>
                  <a:pt x="10755739" y="4203128"/>
                  <a:pt x="10675040" y="4190453"/>
                  <a:pt x="10614662" y="4150318"/>
                </a:cubicBezTo>
                <a:cubicBezTo>
                  <a:pt x="10610017" y="4117046"/>
                  <a:pt x="10705811" y="4127081"/>
                  <a:pt x="10681427" y="4054203"/>
                </a:cubicBezTo>
                <a:cubicBezTo>
                  <a:pt x="10648335" y="3957032"/>
                  <a:pt x="10684328" y="3846131"/>
                  <a:pt x="10520029" y="3804411"/>
                </a:cubicBezTo>
                <a:cubicBezTo>
                  <a:pt x="10476485" y="3709881"/>
                  <a:pt x="10464294" y="3558845"/>
                  <a:pt x="10568798" y="3466426"/>
                </a:cubicBezTo>
                <a:cubicBezTo>
                  <a:pt x="10724388" y="3328592"/>
                  <a:pt x="10699424" y="3240927"/>
                  <a:pt x="10499709" y="3166465"/>
                </a:cubicBezTo>
                <a:cubicBezTo>
                  <a:pt x="10474164" y="3156958"/>
                  <a:pt x="10501452" y="2570768"/>
                  <a:pt x="10489840" y="2546475"/>
                </a:cubicBezTo>
                <a:cubicBezTo>
                  <a:pt x="10508418" y="2513205"/>
                  <a:pt x="10551960" y="2521126"/>
                  <a:pt x="10584471" y="2512148"/>
                </a:cubicBezTo>
                <a:cubicBezTo>
                  <a:pt x="10726711" y="2474125"/>
                  <a:pt x="10731357" y="2474125"/>
                  <a:pt x="10695942" y="2358471"/>
                </a:cubicBezTo>
                <a:cubicBezTo>
                  <a:pt x="10685490" y="2323616"/>
                  <a:pt x="10709874" y="2309357"/>
                  <a:pt x="10732516" y="2287706"/>
                </a:cubicBezTo>
                <a:cubicBezTo>
                  <a:pt x="10817280" y="2206905"/>
                  <a:pt x="10817860" y="2205850"/>
                  <a:pt x="10731357" y="2137725"/>
                </a:cubicBezTo>
                <a:cubicBezTo>
                  <a:pt x="10706391" y="2118185"/>
                  <a:pt x="10689555" y="2097061"/>
                  <a:pt x="10678525" y="2070656"/>
                </a:cubicBezTo>
                <a:cubicBezTo>
                  <a:pt x="10658203" y="2022599"/>
                  <a:pt x="10658784" y="1982463"/>
                  <a:pt x="10735999" y="1956587"/>
                </a:cubicBezTo>
                <a:cubicBezTo>
                  <a:pt x="10789993" y="1938104"/>
                  <a:pt x="10820762" y="1916978"/>
                  <a:pt x="10824246" y="1862584"/>
                </a:cubicBezTo>
                <a:cubicBezTo>
                  <a:pt x="10826570" y="1817166"/>
                  <a:pt x="10832955" y="1787594"/>
                  <a:pt x="10773156" y="1768054"/>
                </a:cubicBezTo>
                <a:cubicBezTo>
                  <a:pt x="10724969" y="1752211"/>
                  <a:pt x="10711036" y="1718412"/>
                  <a:pt x="10716261" y="1678278"/>
                </a:cubicBezTo>
                <a:cubicBezTo>
                  <a:pt x="10728452" y="1580050"/>
                  <a:pt x="10662849" y="1522487"/>
                  <a:pt x="10554864" y="1477599"/>
                </a:cubicBezTo>
                <a:cubicBezTo>
                  <a:pt x="10452101" y="1434822"/>
                  <a:pt x="10362116" y="1377259"/>
                  <a:pt x="10267483" y="1324977"/>
                </a:cubicBezTo>
                <a:cubicBezTo>
                  <a:pt x="10162399" y="1266887"/>
                  <a:pt x="10040481" y="1232031"/>
                  <a:pt x="9913337" y="1202458"/>
                </a:cubicBezTo>
                <a:cubicBezTo>
                  <a:pt x="9936561" y="1160210"/>
                  <a:pt x="10016678" y="1183974"/>
                  <a:pt x="10024805" y="1124827"/>
                </a:cubicBezTo>
                <a:cubicBezTo>
                  <a:pt x="9826251" y="1074658"/>
                  <a:pt x="9636408" y="999139"/>
                  <a:pt x="9411726" y="980655"/>
                </a:cubicBezTo>
                <a:cubicBezTo>
                  <a:pt x="9593444" y="990161"/>
                  <a:pt x="9758326" y="922036"/>
                  <a:pt x="9930753" y="901968"/>
                </a:cubicBezTo>
                <a:cubicBezTo>
                  <a:pt x="9947008" y="868698"/>
                  <a:pt x="9909273" y="877147"/>
                  <a:pt x="9894178" y="871339"/>
                </a:cubicBezTo>
                <a:cubicBezTo>
                  <a:pt x="9879083" y="865001"/>
                  <a:pt x="9860506" y="862889"/>
                  <a:pt x="9858182" y="839125"/>
                </a:cubicBezTo>
                <a:cubicBezTo>
                  <a:pt x="9941205" y="804798"/>
                  <a:pt x="10045126" y="827506"/>
                  <a:pt x="10131050" y="792652"/>
                </a:cubicBezTo>
                <a:cubicBezTo>
                  <a:pt x="10111891" y="741954"/>
                  <a:pt x="10037578" y="772583"/>
                  <a:pt x="10006808" y="731920"/>
                </a:cubicBezTo>
                <a:cubicBezTo>
                  <a:pt x="10086927" y="724526"/>
                  <a:pt x="10161239" y="721357"/>
                  <a:pt x="10233809" y="710268"/>
                </a:cubicBezTo>
                <a:cubicBezTo>
                  <a:pt x="10290705" y="701818"/>
                  <a:pt x="10306380" y="658513"/>
                  <a:pt x="10267483" y="628940"/>
                </a:cubicBezTo>
                <a:cubicBezTo>
                  <a:pt x="10232648" y="602536"/>
                  <a:pt x="10181559" y="600422"/>
                  <a:pt x="10136275" y="589333"/>
                </a:cubicBezTo>
                <a:cubicBezTo>
                  <a:pt x="9813479" y="512230"/>
                  <a:pt x="9474428" y="487409"/>
                  <a:pt x="9131312" y="480544"/>
                </a:cubicBezTo>
                <a:cubicBezTo>
                  <a:pt x="8580936" y="469453"/>
                  <a:pt x="8028817" y="469982"/>
                  <a:pt x="7479600" y="454667"/>
                </a:cubicBezTo>
                <a:cubicBezTo>
                  <a:pt x="7227489" y="447934"/>
                  <a:pt x="6976357" y="436744"/>
                  <a:pt x="6724001" y="434021"/>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1026" name="Picture 2" descr="Thank You Presentation Images ...">
            <a:extLst>
              <a:ext uri="{FF2B5EF4-FFF2-40B4-BE49-F238E27FC236}">
                <a16:creationId xmlns:a16="http://schemas.microsoft.com/office/drawing/2014/main" id="{8EDF3DB2-A21A-BCA7-C7AC-EDB9E7822E2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911133" y="1289713"/>
            <a:ext cx="5438809" cy="4073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5319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33D646-4F90-CE47-072C-DD60A1828068}"/>
              </a:ext>
            </a:extLst>
          </p:cNvPr>
          <p:cNvSpPr>
            <a:spLocks noGrp="1"/>
          </p:cNvSpPr>
          <p:nvPr>
            <p:ph type="title"/>
          </p:nvPr>
        </p:nvSpPr>
        <p:spPr>
          <a:xfrm>
            <a:off x="890338" y="640080"/>
            <a:ext cx="3734014" cy="3566160"/>
          </a:xfrm>
        </p:spPr>
        <p:txBody>
          <a:bodyPr vert="horz" lIns="91440" tIns="45720" rIns="91440" bIns="45720" rtlCol="0" anchor="b">
            <a:normAutofit/>
          </a:bodyPr>
          <a:lstStyle/>
          <a:p>
            <a:pPr algn="ctr"/>
            <a:r>
              <a:rPr lang="en-US" sz="4200" dirty="0"/>
              <a:t>				</a:t>
            </a:r>
            <a:br>
              <a:rPr lang="en-US" sz="4200" dirty="0"/>
            </a:br>
            <a:r>
              <a:rPr lang="en-US" sz="5400" dirty="0">
                <a:latin typeface="+mn-lt"/>
              </a:rPr>
              <a:t>1. Supplier Request </a:t>
            </a:r>
            <a:br>
              <a:rPr lang="en-US" sz="5400" dirty="0">
                <a:latin typeface="+mn-lt"/>
              </a:rPr>
            </a:br>
            <a:endParaRPr lang="en-US" sz="4200" dirty="0">
              <a:latin typeface="+mn-lt"/>
            </a:endParaRPr>
          </a:p>
        </p:txBody>
      </p:sp>
      <p:sp>
        <p:nvSpPr>
          <p:cNvPr id="20"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SAP Ariba Online Training | Mentors Pool">
            <a:extLst>
              <a:ext uri="{FF2B5EF4-FFF2-40B4-BE49-F238E27FC236}">
                <a16:creationId xmlns:a16="http://schemas.microsoft.com/office/drawing/2014/main" id="{56BDE34C-BF20-6FEE-6CFA-3386D0ED088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2"/>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5332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BA26A40E-3804-525C-6259-D038D2048237}"/>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3400" kern="1200" dirty="0">
                <a:solidFill>
                  <a:srgbClr val="FFFFFF"/>
                </a:solidFill>
                <a:latin typeface="+mj-lt"/>
                <a:ea typeface="+mj-ea"/>
                <a:cs typeface="+mj-cs"/>
              </a:rPr>
              <a:t>Supplier must provide this information prior receiving a link</a:t>
            </a:r>
          </a:p>
        </p:txBody>
      </p:sp>
      <p:pic>
        <p:nvPicPr>
          <p:cNvPr id="5" name="Content Placeholder 4">
            <a:extLst>
              <a:ext uri="{FF2B5EF4-FFF2-40B4-BE49-F238E27FC236}">
                <a16:creationId xmlns:a16="http://schemas.microsoft.com/office/drawing/2014/main" id="{C47B90F2-B2D3-6116-48D5-7BEB11769CE5}"/>
              </a:ext>
            </a:extLst>
          </p:cNvPr>
          <p:cNvPicPr>
            <a:picLocks noGrp="1" noChangeAspect="1"/>
          </p:cNvPicPr>
          <p:nvPr>
            <p:ph idx="1"/>
          </p:nvPr>
        </p:nvPicPr>
        <p:blipFill>
          <a:blip r:embed="rId2"/>
          <a:stretch>
            <a:fillRect/>
          </a:stretch>
        </p:blipFill>
        <p:spPr>
          <a:xfrm>
            <a:off x="5523734" y="467208"/>
            <a:ext cx="5183135" cy="5923584"/>
          </a:xfrm>
          <a:prstGeom prst="rect">
            <a:avLst/>
          </a:prstGeom>
        </p:spPr>
      </p:pic>
    </p:spTree>
    <p:extLst>
      <p:ext uri="{BB962C8B-B14F-4D97-AF65-F5344CB8AC3E}">
        <p14:creationId xmlns:p14="http://schemas.microsoft.com/office/powerpoint/2010/main" val="1426869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lowchart: Document 9">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73B9AE-9696-CBB3-3DF3-29D8A6E60000}"/>
              </a:ext>
            </a:extLst>
          </p:cNvPr>
          <p:cNvSpPr>
            <a:spLocks noGrp="1"/>
          </p:cNvSpPr>
          <p:nvPr>
            <p:ph type="title"/>
          </p:nvPr>
        </p:nvSpPr>
        <p:spPr>
          <a:xfrm>
            <a:off x="838200" y="171161"/>
            <a:ext cx="2840182" cy="2884653"/>
          </a:xfrm>
        </p:spPr>
        <p:txBody>
          <a:bodyPr vert="horz" lIns="91440" tIns="45720" rIns="91440" bIns="45720" rtlCol="0" anchor="ctr">
            <a:normAutofit/>
          </a:bodyPr>
          <a:lstStyle/>
          <a:p>
            <a:r>
              <a:rPr lang="en-US" sz="1400" kern="1200" dirty="0">
                <a:solidFill>
                  <a:srgbClr val="FFFFFF"/>
                </a:solidFill>
                <a:latin typeface="Arial" panose="020B0604020202020204" pitchFamily="34" charset="0"/>
                <a:cs typeface="Arial" panose="020B0604020202020204" pitchFamily="34" charset="0"/>
              </a:rPr>
              <a:t>Supplier will be sent a link to register on Ariba, see example </a:t>
            </a:r>
            <a:br>
              <a:rPr lang="en-US" sz="1400" kern="1200" dirty="0">
                <a:solidFill>
                  <a:srgbClr val="FFFFFF"/>
                </a:solidFill>
                <a:latin typeface="Arial" panose="020B0604020202020204" pitchFamily="34" charset="0"/>
                <a:cs typeface="Arial" panose="020B0604020202020204" pitchFamily="34" charset="0"/>
              </a:rPr>
            </a:br>
            <a:br>
              <a:rPr lang="en-US" sz="1400" kern="1200" dirty="0">
                <a:solidFill>
                  <a:srgbClr val="FFFFFF"/>
                </a:solidFill>
                <a:latin typeface="Arial" panose="020B0604020202020204" pitchFamily="34" charset="0"/>
                <a:cs typeface="Arial" panose="020B0604020202020204" pitchFamily="34" charset="0"/>
              </a:rPr>
            </a:br>
            <a:r>
              <a:rPr lang="en-US" sz="1400" kern="1200" dirty="0">
                <a:solidFill>
                  <a:srgbClr val="FFFFFF"/>
                </a:solidFill>
                <a:latin typeface="Arial" panose="020B0604020202020204" pitchFamily="34" charset="0"/>
                <a:cs typeface="Arial" panose="020B0604020202020204" pitchFamily="34" charset="0"/>
              </a:rPr>
              <a:t>- Click on “Click here to proceed” </a:t>
            </a:r>
            <a:br>
              <a:rPr lang="en-US" sz="1400" kern="1200" dirty="0">
                <a:solidFill>
                  <a:srgbClr val="FFFFFF"/>
                </a:solidFill>
                <a:latin typeface="Arial" panose="020B0604020202020204" pitchFamily="34" charset="0"/>
                <a:cs typeface="Arial" panose="020B0604020202020204" pitchFamily="34" charset="0"/>
              </a:rPr>
            </a:br>
            <a:br>
              <a:rPr lang="en-US" sz="1400" kern="1200" dirty="0">
                <a:solidFill>
                  <a:srgbClr val="FFFFFF"/>
                </a:solidFill>
                <a:latin typeface="Arial" panose="020B0604020202020204" pitchFamily="34" charset="0"/>
                <a:cs typeface="Arial" panose="020B0604020202020204" pitchFamily="34" charset="0"/>
              </a:rPr>
            </a:br>
            <a:r>
              <a:rPr lang="en-US" sz="1400" kern="1200" dirty="0">
                <a:solidFill>
                  <a:srgbClr val="FFFFFF"/>
                </a:solidFill>
                <a:latin typeface="Arial" panose="020B0604020202020204" pitchFamily="34" charset="0"/>
                <a:cs typeface="Arial" panose="020B0604020202020204" pitchFamily="34" charset="0"/>
              </a:rPr>
              <a:t>- Click on create Account if you already have an Ariba account / Sign up so that you can create an account. </a:t>
            </a:r>
            <a:br>
              <a:rPr lang="en-US" sz="1400" kern="1200" dirty="0">
                <a:solidFill>
                  <a:srgbClr val="FFFFFF"/>
                </a:solidFill>
                <a:latin typeface="Arial" panose="020B0604020202020204" pitchFamily="34" charset="0"/>
                <a:cs typeface="Arial" panose="020B0604020202020204" pitchFamily="34" charset="0"/>
              </a:rPr>
            </a:br>
            <a:br>
              <a:rPr lang="en-US" sz="1400" kern="1200" dirty="0">
                <a:solidFill>
                  <a:srgbClr val="FFFFFF"/>
                </a:solidFill>
                <a:latin typeface="Arial" panose="020B0604020202020204" pitchFamily="34" charset="0"/>
                <a:cs typeface="Arial" panose="020B0604020202020204" pitchFamily="34" charset="0"/>
              </a:rPr>
            </a:br>
            <a:r>
              <a:rPr lang="en-US" sz="1400" kern="1200" dirty="0">
                <a:solidFill>
                  <a:srgbClr val="FFFFFF"/>
                </a:solidFill>
                <a:latin typeface="Arial" panose="020B0604020202020204" pitchFamily="34" charset="0"/>
                <a:cs typeface="Arial" panose="020B0604020202020204" pitchFamily="34" charset="0"/>
              </a:rPr>
              <a:t>- Then complete all the mandatory fields and continue to creating an account. </a:t>
            </a:r>
            <a:endParaRPr lang="en-US" sz="2800" kern="1200" dirty="0">
              <a:solidFill>
                <a:srgbClr val="FFFFFF"/>
              </a:solidFill>
              <a:latin typeface="+mj-lt"/>
              <a:ea typeface="+mj-ea"/>
              <a:cs typeface="+mj-cs"/>
            </a:endParaRPr>
          </a:p>
        </p:txBody>
      </p:sp>
      <p:pic>
        <p:nvPicPr>
          <p:cNvPr id="5" name="Content Placeholder 4">
            <a:extLst>
              <a:ext uri="{FF2B5EF4-FFF2-40B4-BE49-F238E27FC236}">
                <a16:creationId xmlns:a16="http://schemas.microsoft.com/office/drawing/2014/main" id="{6D09434B-BAE7-CDB7-FD58-2F078BFE6378}"/>
              </a:ext>
            </a:extLst>
          </p:cNvPr>
          <p:cNvPicPr>
            <a:picLocks noGrp="1" noChangeAspect="1"/>
          </p:cNvPicPr>
          <p:nvPr>
            <p:ph idx="1"/>
          </p:nvPr>
        </p:nvPicPr>
        <p:blipFill>
          <a:blip r:embed="rId2"/>
          <a:stretch>
            <a:fillRect/>
          </a:stretch>
        </p:blipFill>
        <p:spPr>
          <a:xfrm>
            <a:off x="4448584" y="640080"/>
            <a:ext cx="6866235" cy="5578816"/>
          </a:xfrm>
          <a:prstGeom prst="rect">
            <a:avLst/>
          </a:prstGeom>
        </p:spPr>
      </p:pic>
      <p:sp>
        <p:nvSpPr>
          <p:cNvPr id="7" name="Arrow: Right 6">
            <a:extLst>
              <a:ext uri="{FF2B5EF4-FFF2-40B4-BE49-F238E27FC236}">
                <a16:creationId xmlns:a16="http://schemas.microsoft.com/office/drawing/2014/main" id="{56882A3A-B493-A421-9D05-F4AC45E6B220}"/>
              </a:ext>
            </a:extLst>
          </p:cNvPr>
          <p:cNvSpPr/>
          <p:nvPr/>
        </p:nvSpPr>
        <p:spPr>
          <a:xfrm>
            <a:off x="3604764" y="423995"/>
            <a:ext cx="962922" cy="127621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9098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D8A0F-20FA-EBB3-5D07-534CDF056A16}"/>
              </a:ext>
            </a:extLst>
          </p:cNvPr>
          <p:cNvSpPr>
            <a:spLocks noGrp="1"/>
          </p:cNvSpPr>
          <p:nvPr>
            <p:ph type="title"/>
          </p:nvPr>
        </p:nvSpPr>
        <p:spPr>
          <a:xfrm>
            <a:off x="838200" y="365125"/>
            <a:ext cx="10515600" cy="642581"/>
          </a:xfrm>
        </p:spPr>
        <p:txBody>
          <a:bodyPr>
            <a:normAutofit/>
          </a:bodyPr>
          <a:lstStyle/>
          <a:p>
            <a:r>
              <a:rPr lang="en-US" sz="2400" dirty="0">
                <a:latin typeface="Arial" panose="020B0604020202020204" pitchFamily="34" charset="0"/>
                <a:cs typeface="Arial" panose="020B0604020202020204" pitchFamily="34" charset="0"/>
              </a:rPr>
              <a:t>You can also access the Palabora dashboard from: </a:t>
            </a:r>
          </a:p>
        </p:txBody>
      </p:sp>
      <p:sp>
        <p:nvSpPr>
          <p:cNvPr id="3" name="Content Placeholder 2">
            <a:extLst>
              <a:ext uri="{FF2B5EF4-FFF2-40B4-BE49-F238E27FC236}">
                <a16:creationId xmlns:a16="http://schemas.microsoft.com/office/drawing/2014/main" id="{EA2053DE-5A7E-153A-3E72-84FAC19100F3}"/>
              </a:ext>
            </a:extLst>
          </p:cNvPr>
          <p:cNvSpPr>
            <a:spLocks noGrp="1"/>
          </p:cNvSpPr>
          <p:nvPr>
            <p:ph idx="1"/>
          </p:nvPr>
        </p:nvSpPr>
        <p:spPr>
          <a:xfrm>
            <a:off x="838200" y="839755"/>
            <a:ext cx="10515600" cy="5092122"/>
          </a:xfrm>
        </p:spPr>
        <p:txBody>
          <a:bodyPr>
            <a:normAutofit/>
          </a:bodyPr>
          <a:lstStyle/>
          <a:p>
            <a:pPr marL="0" indent="0">
              <a:buNone/>
            </a:pPr>
            <a:endParaRPr lang="en-US" sz="1600" dirty="0">
              <a:latin typeface="Arial" panose="020B0604020202020204" pitchFamily="34" charset="0"/>
              <a:cs typeface="Arial" panose="020B0604020202020204" pitchFamily="34" charset="0"/>
              <a:hlinkClick r:id="rId2"/>
            </a:endParaRPr>
          </a:p>
          <a:p>
            <a:r>
              <a:rPr lang="en-US" sz="1600" dirty="0">
                <a:latin typeface="Arial" panose="020B0604020202020204" pitchFamily="34" charset="0"/>
                <a:cs typeface="Arial" panose="020B0604020202020204" pitchFamily="34" charset="0"/>
                <a:hlinkClick r:id="rId2"/>
              </a:rPr>
              <a:t>www.palabora.co.za</a:t>
            </a: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Place your cursor on Suppliers and Tenders </a:t>
            </a:r>
            <a:r>
              <a:rPr lang="en-US" sz="1600" dirty="0">
                <a:latin typeface="Arial" panose="020B0604020202020204" pitchFamily="34" charset="0"/>
                <a:cs typeface="Arial" panose="020B0604020202020204" pitchFamily="34" charset="0"/>
                <a:sym typeface="Wingdings" panose="05000000000000000000" pitchFamily="2" charset="2"/>
              </a:rPr>
              <a:t></a:t>
            </a:r>
            <a:r>
              <a:rPr lang="en-US" sz="1600" dirty="0">
                <a:latin typeface="Arial" panose="020B0604020202020204" pitchFamily="34" charset="0"/>
                <a:cs typeface="Arial" panose="020B0604020202020204" pitchFamily="34" charset="0"/>
              </a:rPr>
              <a:t> Suppliers </a:t>
            </a:r>
            <a:r>
              <a:rPr lang="en-US" sz="1600" dirty="0">
                <a:latin typeface="Arial" panose="020B0604020202020204" pitchFamily="34" charset="0"/>
                <a:cs typeface="Arial" panose="020B0604020202020204" pitchFamily="34" charset="0"/>
                <a:sym typeface="Wingdings" panose="05000000000000000000" pitchFamily="2" charset="2"/>
              </a:rPr>
              <a:t></a:t>
            </a:r>
            <a:r>
              <a:rPr lang="en-US" sz="1600" dirty="0">
                <a:latin typeface="Arial" panose="020B0604020202020204" pitchFamily="34" charset="0"/>
                <a:cs typeface="Arial" panose="020B0604020202020204" pitchFamily="34" charset="0"/>
              </a:rPr>
              <a:t> Supplier Login/Register as a New Supplier</a:t>
            </a:r>
          </a:p>
          <a:p>
            <a:r>
              <a:rPr lang="en-US" sz="1600" dirty="0">
                <a:latin typeface="Arial" panose="020B0604020202020204" pitchFamily="34" charset="0"/>
                <a:cs typeface="Arial" panose="020B0604020202020204" pitchFamily="34" charset="0"/>
              </a:rPr>
              <a:t>Select Supplier Login (meaning you already have an account), then populate your username and password and sign in</a:t>
            </a:r>
          </a:p>
          <a:p>
            <a:pPr marL="0" indent="0">
              <a:buNone/>
            </a:pPr>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Select Register as a New Supplier, so that you can register a SAP business network. </a:t>
            </a: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Then you can access the SAP Business Network page, please follow the following steps to see the Palabora questionnaires. </a:t>
            </a:r>
          </a:p>
        </p:txBody>
      </p:sp>
      <p:pic>
        <p:nvPicPr>
          <p:cNvPr id="11" name="Picture 10">
            <a:extLst>
              <a:ext uri="{FF2B5EF4-FFF2-40B4-BE49-F238E27FC236}">
                <a16:creationId xmlns:a16="http://schemas.microsoft.com/office/drawing/2014/main" id="{5403BBE7-2FEF-C2CA-CC2A-38F10EDAFF02}"/>
              </a:ext>
            </a:extLst>
          </p:cNvPr>
          <p:cNvPicPr>
            <a:picLocks noChangeAspect="1"/>
          </p:cNvPicPr>
          <p:nvPr/>
        </p:nvPicPr>
        <p:blipFill>
          <a:blip r:embed="rId3"/>
          <a:stretch>
            <a:fillRect/>
          </a:stretch>
        </p:blipFill>
        <p:spPr>
          <a:xfrm>
            <a:off x="1609876" y="3546793"/>
            <a:ext cx="3952381" cy="895238"/>
          </a:xfrm>
          <a:prstGeom prst="rect">
            <a:avLst/>
          </a:prstGeom>
        </p:spPr>
      </p:pic>
      <p:pic>
        <p:nvPicPr>
          <p:cNvPr id="15" name="Picture 14">
            <a:extLst>
              <a:ext uri="{FF2B5EF4-FFF2-40B4-BE49-F238E27FC236}">
                <a16:creationId xmlns:a16="http://schemas.microsoft.com/office/drawing/2014/main" id="{AA6D7902-F80F-4B8C-4974-9F3C2599F2AC}"/>
              </a:ext>
            </a:extLst>
          </p:cNvPr>
          <p:cNvPicPr>
            <a:picLocks noChangeAspect="1"/>
          </p:cNvPicPr>
          <p:nvPr/>
        </p:nvPicPr>
        <p:blipFill>
          <a:blip r:embed="rId4"/>
          <a:stretch>
            <a:fillRect/>
          </a:stretch>
        </p:blipFill>
        <p:spPr>
          <a:xfrm>
            <a:off x="1829616" y="2305964"/>
            <a:ext cx="5285714" cy="766199"/>
          </a:xfrm>
          <a:prstGeom prst="rect">
            <a:avLst/>
          </a:prstGeom>
        </p:spPr>
      </p:pic>
    </p:spTree>
    <p:extLst>
      <p:ext uri="{BB962C8B-B14F-4D97-AF65-F5344CB8AC3E}">
        <p14:creationId xmlns:p14="http://schemas.microsoft.com/office/powerpoint/2010/main" val="1537016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119BB-6125-C7F1-8AC6-DE012BAB3C8F}"/>
              </a:ext>
            </a:extLst>
          </p:cNvPr>
          <p:cNvSpPr>
            <a:spLocks noGrp="1"/>
          </p:cNvSpPr>
          <p:nvPr>
            <p:ph type="title"/>
          </p:nvPr>
        </p:nvSpPr>
        <p:spPr>
          <a:xfrm>
            <a:off x="838200" y="365125"/>
            <a:ext cx="10515600" cy="603983"/>
          </a:xfrm>
        </p:spPr>
        <p:txBody>
          <a:bodyPr>
            <a:normAutofit/>
          </a:bodyPr>
          <a:lstStyle/>
          <a:p>
            <a:r>
              <a:rPr lang="en-US" sz="1600" dirty="0">
                <a:latin typeface="Arial" panose="020B0604020202020204" pitchFamily="34" charset="0"/>
                <a:cs typeface="Arial" panose="020B0604020202020204" pitchFamily="34" charset="0"/>
              </a:rPr>
              <a:t>Example1: </a:t>
            </a:r>
          </a:p>
        </p:txBody>
      </p:sp>
      <p:sp>
        <p:nvSpPr>
          <p:cNvPr id="4" name="Content Placeholder 3">
            <a:extLst>
              <a:ext uri="{FF2B5EF4-FFF2-40B4-BE49-F238E27FC236}">
                <a16:creationId xmlns:a16="http://schemas.microsoft.com/office/drawing/2014/main" id="{5AC26DD8-0F64-5FE6-8C38-53AD407E5B25}"/>
              </a:ext>
            </a:extLst>
          </p:cNvPr>
          <p:cNvSpPr>
            <a:spLocks noGrp="1"/>
          </p:cNvSpPr>
          <p:nvPr>
            <p:ph sz="half" idx="2"/>
          </p:nvPr>
        </p:nvSpPr>
        <p:spPr>
          <a:xfrm>
            <a:off x="7510584" y="1825625"/>
            <a:ext cx="3843215" cy="4351338"/>
          </a:xfrm>
        </p:spPr>
        <p:txBody>
          <a:bodyPr/>
          <a:lstStyle/>
          <a:p>
            <a:pPr marR="0" lvl="0" algn="l" defTabSz="1023984" rtl="0" eaLnBrk="1" fontAlgn="auto" latinLnBrk="0" hangingPunct="1">
              <a:lnSpc>
                <a:spcPct val="100000"/>
              </a:lnSpc>
              <a:spcBef>
                <a:spcPct val="20000"/>
              </a:spcBef>
              <a:spcAft>
                <a:spcPts val="0"/>
              </a:spcAft>
              <a:buClr>
                <a:srgbClr val="FFC000"/>
              </a:buClr>
              <a:buSzTx/>
              <a:buFont typeface="Wingdings" panose="05000000000000000000" pitchFamily="2" charset="2"/>
              <a:buChar char="§"/>
              <a:tabLst/>
              <a:defRPr/>
            </a:pPr>
            <a:r>
              <a:rPr kumimoji="0" lang="en-ZA" sz="2000" b="0" i="0" u="none" strike="noStrike" kern="1200" cap="none" spc="0" normalizeH="0" baseline="0" noProof="0" dirty="0">
                <a:ln>
                  <a:noFill/>
                </a:ln>
                <a:solidFill>
                  <a:srgbClr val="002060"/>
                </a:solidFill>
                <a:effectLst/>
                <a:uLnTx/>
                <a:uFillTx/>
                <a:latin typeface="Calibri" panose="020F0502020204030204"/>
                <a:ea typeface="+mn-ea"/>
                <a:cs typeface="Arial" pitchFamily="34" charset="0"/>
              </a:rPr>
              <a:t>Log in using the link or URL </a:t>
            </a:r>
          </a:p>
          <a:p>
            <a:pPr marR="0" lvl="0" algn="l" defTabSz="1023984" rtl="0" eaLnBrk="1" fontAlgn="auto" latinLnBrk="0" hangingPunct="1">
              <a:lnSpc>
                <a:spcPct val="100000"/>
              </a:lnSpc>
              <a:spcBef>
                <a:spcPct val="20000"/>
              </a:spcBef>
              <a:spcAft>
                <a:spcPts val="0"/>
              </a:spcAft>
              <a:buClr>
                <a:srgbClr val="FFC000"/>
              </a:buClr>
              <a:buSzTx/>
              <a:buFont typeface="Wingdings" panose="05000000000000000000" pitchFamily="2" charset="2"/>
              <a:buChar char="§"/>
              <a:tabLst/>
              <a:defRPr/>
            </a:pPr>
            <a:r>
              <a:rPr kumimoji="0" lang="en-ZA" sz="2000" b="0" i="0" u="none" strike="noStrike" kern="1200" cap="none" spc="0" normalizeH="0" baseline="0" noProof="0" dirty="0">
                <a:ln>
                  <a:noFill/>
                </a:ln>
                <a:solidFill>
                  <a:srgbClr val="002060"/>
                </a:solidFill>
                <a:effectLst/>
                <a:uLnTx/>
                <a:uFillTx/>
                <a:latin typeface="Calibri" panose="020F0502020204030204"/>
                <a:ea typeface="+mn-ea"/>
                <a:cs typeface="Arial" pitchFamily="34" charset="0"/>
              </a:rPr>
              <a:t>The passwords must be </a:t>
            </a:r>
            <a:r>
              <a:rPr lang="en-ZA" sz="2000" dirty="0">
                <a:solidFill>
                  <a:srgbClr val="002060"/>
                </a:solidFill>
                <a:latin typeface="Calibri" panose="020F0502020204030204"/>
                <a:cs typeface="Arial" pitchFamily="34" charset="0"/>
              </a:rPr>
              <a:t>created as follows</a:t>
            </a:r>
            <a:r>
              <a:rPr kumimoji="0" lang="en-ZA" sz="2000" b="0" i="0" u="none" strike="noStrike" kern="1200" cap="none" spc="0" normalizeH="0" baseline="0" noProof="0" dirty="0">
                <a:ln>
                  <a:noFill/>
                </a:ln>
                <a:solidFill>
                  <a:srgbClr val="002060"/>
                </a:solidFill>
                <a:effectLst/>
                <a:uLnTx/>
                <a:uFillTx/>
                <a:latin typeface="Calibri" panose="020F0502020204030204"/>
                <a:ea typeface="+mn-ea"/>
                <a:cs typeface="Arial" pitchFamily="34" charset="0"/>
              </a:rPr>
              <a:t>:</a:t>
            </a:r>
          </a:p>
          <a:p>
            <a:pPr marL="760412" marR="0" lvl="1" indent="-342900" algn="l" defTabSz="1023984" rtl="0" eaLnBrk="1" fontAlgn="auto" latinLnBrk="0" hangingPunct="1">
              <a:lnSpc>
                <a:spcPct val="100000"/>
              </a:lnSpc>
              <a:spcBef>
                <a:spcPct val="20000"/>
              </a:spcBef>
              <a:spcAft>
                <a:spcPts val="0"/>
              </a:spcAft>
              <a:buClr>
                <a:srgbClr val="FFC000"/>
              </a:buClr>
              <a:buSzTx/>
              <a:buFont typeface="Wingdings" panose="05000000000000000000" pitchFamily="2" charset="2"/>
              <a:buChar char="§"/>
              <a:tabLst/>
              <a:defRPr/>
            </a:pPr>
            <a:r>
              <a:rPr kumimoji="0" lang="en-ZA" sz="2000" b="0" i="0" u="none" strike="noStrike" kern="1200" cap="none" spc="0" normalizeH="0" baseline="0" noProof="0" dirty="0">
                <a:ln>
                  <a:noFill/>
                </a:ln>
                <a:solidFill>
                  <a:srgbClr val="002060"/>
                </a:solidFill>
                <a:effectLst/>
                <a:uLnTx/>
                <a:uFillTx/>
                <a:latin typeface="Calibri" panose="020F0502020204030204"/>
                <a:ea typeface="+mn-ea"/>
                <a:cs typeface="Arial" pitchFamily="34" charset="0"/>
              </a:rPr>
              <a:t>Must be at least 12 characters </a:t>
            </a:r>
          </a:p>
          <a:p>
            <a:pPr marL="760412" marR="0" lvl="1" indent="-342900" algn="l" defTabSz="1023984" rtl="0" eaLnBrk="1" fontAlgn="auto" latinLnBrk="0" hangingPunct="1">
              <a:lnSpc>
                <a:spcPct val="100000"/>
              </a:lnSpc>
              <a:spcBef>
                <a:spcPct val="20000"/>
              </a:spcBef>
              <a:spcAft>
                <a:spcPts val="0"/>
              </a:spcAft>
              <a:buClr>
                <a:srgbClr val="FFC000"/>
              </a:buClr>
              <a:buSzTx/>
              <a:buFont typeface="Wingdings" panose="05000000000000000000" pitchFamily="2" charset="2"/>
              <a:buChar char="§"/>
              <a:tabLst/>
              <a:defRPr/>
            </a:pPr>
            <a:r>
              <a:rPr kumimoji="0" lang="en-GB" sz="2000" b="0" i="0" u="none" strike="noStrike" kern="1200" cap="none" spc="0" normalizeH="0" baseline="0" noProof="0" dirty="0">
                <a:ln>
                  <a:noFill/>
                </a:ln>
                <a:solidFill>
                  <a:srgbClr val="002060"/>
                </a:solidFill>
                <a:effectLst/>
                <a:uLnTx/>
                <a:uFillTx/>
                <a:latin typeface="Calibri" panose="020F0502020204030204"/>
                <a:ea typeface="+mn-ea"/>
                <a:cs typeface="Arial" pitchFamily="34" charset="0"/>
              </a:rPr>
              <a:t>Must include at least one number </a:t>
            </a:r>
          </a:p>
          <a:p>
            <a:pPr marL="760412" marR="0" lvl="1" indent="-342900" algn="l" defTabSz="1023984" rtl="0" eaLnBrk="1" fontAlgn="auto" latinLnBrk="0" hangingPunct="1">
              <a:lnSpc>
                <a:spcPct val="100000"/>
              </a:lnSpc>
              <a:spcBef>
                <a:spcPct val="20000"/>
              </a:spcBef>
              <a:spcAft>
                <a:spcPts val="0"/>
              </a:spcAft>
              <a:buClr>
                <a:srgbClr val="FFC000"/>
              </a:buClr>
              <a:buSzTx/>
              <a:buFont typeface="Wingdings" panose="05000000000000000000" pitchFamily="2" charset="2"/>
              <a:buChar char="§"/>
              <a:tabLst/>
              <a:defRPr/>
            </a:pPr>
            <a:r>
              <a:rPr kumimoji="0" lang="en-GB" sz="2000" b="0" i="0" u="none" strike="noStrike" kern="1200" cap="none" spc="0" normalizeH="0" baseline="0" noProof="0" dirty="0">
                <a:ln>
                  <a:noFill/>
                </a:ln>
                <a:solidFill>
                  <a:srgbClr val="002060"/>
                </a:solidFill>
                <a:effectLst/>
                <a:uLnTx/>
                <a:uFillTx/>
                <a:latin typeface="Calibri" panose="020F0502020204030204"/>
                <a:ea typeface="+mn-ea"/>
                <a:cs typeface="Arial" pitchFamily="34" charset="0"/>
              </a:rPr>
              <a:t>Case-sensitive </a:t>
            </a:r>
          </a:p>
          <a:p>
            <a:pPr marL="360362" marR="0" lvl="0" indent="-342900" algn="l" defTabSz="1023984" rtl="0" eaLnBrk="1" fontAlgn="auto" latinLnBrk="0" hangingPunct="1">
              <a:lnSpc>
                <a:spcPct val="100000"/>
              </a:lnSpc>
              <a:spcBef>
                <a:spcPct val="20000"/>
              </a:spcBef>
              <a:spcAft>
                <a:spcPts val="0"/>
              </a:spcAft>
              <a:buClr>
                <a:srgbClr val="FFC000"/>
              </a:buClr>
              <a:buSzTx/>
              <a:buFont typeface="Wingdings" panose="05000000000000000000" pitchFamily="2" charset="2"/>
              <a:buChar char="§"/>
              <a:tabLst/>
              <a:defRPr/>
            </a:pPr>
            <a:r>
              <a:rPr kumimoji="0" lang="en-GB" sz="2000" b="0" i="0" u="none" strike="noStrike" kern="1200" cap="none" spc="0" normalizeH="0" baseline="0" noProof="0" dirty="0">
                <a:ln>
                  <a:noFill/>
                </a:ln>
                <a:solidFill>
                  <a:srgbClr val="002060"/>
                </a:solidFill>
                <a:effectLst/>
                <a:uLnTx/>
                <a:uFillTx/>
                <a:latin typeface="Calibri" panose="020F0502020204030204"/>
                <a:ea typeface="+mn-ea"/>
                <a:cs typeface="Arial" pitchFamily="34" charset="0"/>
              </a:rPr>
              <a:t>Password can be reset by each user.</a:t>
            </a:r>
          </a:p>
          <a:p>
            <a:pPr marL="0" indent="0">
              <a:buNone/>
            </a:pPr>
            <a:endParaRPr lang="en-US" dirty="0"/>
          </a:p>
        </p:txBody>
      </p:sp>
      <p:pic>
        <p:nvPicPr>
          <p:cNvPr id="8" name="Content Placeholder 7">
            <a:extLst>
              <a:ext uri="{FF2B5EF4-FFF2-40B4-BE49-F238E27FC236}">
                <a16:creationId xmlns:a16="http://schemas.microsoft.com/office/drawing/2014/main" id="{CBC12D77-14D2-2B40-2400-25C266FDC29A}"/>
              </a:ext>
            </a:extLst>
          </p:cNvPr>
          <p:cNvPicPr>
            <a:picLocks noGrp="1" noChangeAspect="1"/>
          </p:cNvPicPr>
          <p:nvPr>
            <p:ph sz="half" idx="1"/>
          </p:nvPr>
        </p:nvPicPr>
        <p:blipFill>
          <a:blip r:embed="rId2"/>
          <a:stretch>
            <a:fillRect/>
          </a:stretch>
        </p:blipFill>
        <p:spPr>
          <a:xfrm>
            <a:off x="257907" y="1500554"/>
            <a:ext cx="6611815" cy="4478216"/>
          </a:xfrm>
          <a:prstGeom prst="rect">
            <a:avLst/>
          </a:prstGeom>
          <a:ln>
            <a:solidFill>
              <a:srgbClr val="0070C0"/>
            </a:solidFill>
          </a:ln>
        </p:spPr>
      </p:pic>
      <p:sp>
        <p:nvSpPr>
          <p:cNvPr id="10" name="AutoShape 5">
            <a:extLst>
              <a:ext uri="{FF2B5EF4-FFF2-40B4-BE49-F238E27FC236}">
                <a16:creationId xmlns:a16="http://schemas.microsoft.com/office/drawing/2014/main" id="{B78E6E48-1EB0-E9FB-ADB9-3935450501CA}"/>
              </a:ext>
            </a:extLst>
          </p:cNvPr>
          <p:cNvSpPr>
            <a:spLocks/>
          </p:cNvSpPr>
          <p:nvPr/>
        </p:nvSpPr>
        <p:spPr bwMode="auto">
          <a:xfrm>
            <a:off x="2145822" y="2382172"/>
            <a:ext cx="1998222" cy="523220"/>
          </a:xfrm>
          <a:prstGeom prst="accentBorderCallout2">
            <a:avLst>
              <a:gd name="adj1" fmla="val 44834"/>
              <a:gd name="adj2" fmla="val -3555"/>
              <a:gd name="adj3" fmla="val 49308"/>
              <a:gd name="adj4" fmla="val -25858"/>
              <a:gd name="adj5" fmla="val 114098"/>
              <a:gd name="adj6" fmla="val -47903"/>
            </a:avLst>
          </a:prstGeom>
          <a:solidFill>
            <a:srgbClr val="0070C0"/>
          </a:solidFill>
          <a:ln w="19050" algn="ctr">
            <a:solidFill>
              <a:srgbClr val="0070C0"/>
            </a:solidFill>
            <a:miter lim="800000"/>
            <a:headEnd/>
            <a:tailEnd/>
          </a:ln>
          <a:effectLst>
            <a:outerShdw blurRad="50800" dist="38100" dir="2700000" algn="tl" rotWithShape="0">
              <a:prstClr val="black">
                <a:alpha val="40000"/>
              </a:prstClr>
            </a:outerShdw>
          </a:effectLst>
        </p:spPr>
        <p:txBody>
          <a:bodyPr vert="horz" wrap="square" anchor="b">
            <a:spAutoFit/>
          </a:bodyPr>
          <a:lstStyle/>
          <a:p>
            <a:pPr marL="85725" marR="0" lvl="0" indent="-85725" algn="l" defTabSz="914400"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  Populate your User Name and Password</a:t>
            </a:r>
          </a:p>
        </p:txBody>
      </p:sp>
      <p:sp>
        <p:nvSpPr>
          <p:cNvPr id="11" name="AutoShape 5">
            <a:extLst>
              <a:ext uri="{FF2B5EF4-FFF2-40B4-BE49-F238E27FC236}">
                <a16:creationId xmlns:a16="http://schemas.microsoft.com/office/drawing/2014/main" id="{20F2D6A9-F5AB-2413-67B5-9276BD2ABE50}"/>
              </a:ext>
            </a:extLst>
          </p:cNvPr>
          <p:cNvSpPr>
            <a:spLocks/>
          </p:cNvSpPr>
          <p:nvPr/>
        </p:nvSpPr>
        <p:spPr bwMode="auto">
          <a:xfrm>
            <a:off x="2381222" y="5033312"/>
            <a:ext cx="2365183" cy="523220"/>
          </a:xfrm>
          <a:prstGeom prst="accentBorderCallout2">
            <a:avLst>
              <a:gd name="adj1" fmla="val 49140"/>
              <a:gd name="adj2" fmla="val -3555"/>
              <a:gd name="adj3" fmla="val 51461"/>
              <a:gd name="adj4" fmla="val -32822"/>
              <a:gd name="adj5" fmla="val 24704"/>
              <a:gd name="adj6" fmla="val -42885"/>
            </a:avLst>
          </a:prstGeom>
          <a:solidFill>
            <a:srgbClr val="0070C0"/>
          </a:solidFill>
          <a:ln w="19050" algn="ctr">
            <a:solidFill>
              <a:srgbClr val="0070C0"/>
            </a:solidFill>
            <a:miter lim="800000"/>
            <a:headEnd/>
            <a:tailEnd/>
          </a:ln>
          <a:effectLst>
            <a:outerShdw blurRad="50800" dist="38100" dir="2700000" algn="tl" rotWithShape="0">
              <a:prstClr val="black">
                <a:alpha val="40000"/>
              </a:prstClr>
            </a:outerShdw>
          </a:effectLst>
        </p:spPr>
        <p:txBody>
          <a:bodyPr vert="horz" wrap="square" anchor="b">
            <a:spAutoFit/>
          </a:bodyPr>
          <a:lstStyle/>
          <a:p>
            <a:pPr marL="85725" marR="0" lvl="0" indent="-85725" algn="l" defTabSz="914400"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  Retrieve your User Name or Password if forgotten.</a:t>
            </a:r>
          </a:p>
        </p:txBody>
      </p:sp>
    </p:spTree>
    <p:extLst>
      <p:ext uri="{BB962C8B-B14F-4D97-AF65-F5344CB8AC3E}">
        <p14:creationId xmlns:p14="http://schemas.microsoft.com/office/powerpoint/2010/main" val="3825512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886D0-51CF-1258-C101-56597658040D}"/>
              </a:ext>
            </a:extLst>
          </p:cNvPr>
          <p:cNvSpPr>
            <a:spLocks noGrp="1"/>
          </p:cNvSpPr>
          <p:nvPr>
            <p:ph type="title"/>
          </p:nvPr>
        </p:nvSpPr>
        <p:spPr>
          <a:xfrm>
            <a:off x="838200" y="365125"/>
            <a:ext cx="10515600" cy="6402998"/>
          </a:xfrm>
        </p:spPr>
        <p:txBody>
          <a:bodyPr>
            <a:normAutofit/>
          </a:bodyPr>
          <a:lstStyle/>
          <a:p>
            <a:r>
              <a:rPr lang="en-US" sz="1200" dirty="0">
                <a:latin typeface="Arial" panose="020B0604020202020204" pitchFamily="34" charset="0"/>
                <a:cs typeface="Arial" panose="020B0604020202020204" pitchFamily="34" charset="0"/>
              </a:rPr>
              <a:t> </a:t>
            </a:r>
            <a:r>
              <a:rPr lang="en-US" sz="1200" dirty="0">
                <a:solidFill>
                  <a:srgbClr val="0070C0"/>
                </a:solidFill>
                <a:latin typeface="Arial" panose="020B0604020202020204" pitchFamily="34" charset="0"/>
                <a:cs typeface="Arial" panose="020B0604020202020204" pitchFamily="34" charset="0"/>
              </a:rPr>
              <a:t>The Business Network Dashboard:</a:t>
            </a:r>
            <a:br>
              <a:rPr lang="en-US" sz="1200" dirty="0">
                <a:latin typeface="Arial" panose="020B0604020202020204" pitchFamily="34" charset="0"/>
                <a:cs typeface="Arial" panose="020B0604020202020204" pitchFamily="34" charset="0"/>
              </a:rPr>
            </a:br>
            <a:br>
              <a:rPr lang="en-US" sz="1200" dirty="0">
                <a:latin typeface="Arial" panose="020B0604020202020204" pitchFamily="34" charset="0"/>
                <a:cs typeface="Arial" panose="020B0604020202020204" pitchFamily="34" charset="0"/>
              </a:rPr>
            </a:br>
            <a:br>
              <a:rPr lang="en-US" sz="1200" dirty="0">
                <a:latin typeface="Arial" panose="020B0604020202020204" pitchFamily="34" charset="0"/>
                <a:cs typeface="Arial" panose="020B0604020202020204" pitchFamily="34" charset="0"/>
              </a:rPr>
            </a:br>
            <a:br>
              <a:rPr lang="en-US" sz="1200" dirty="0">
                <a:latin typeface="Arial" panose="020B0604020202020204" pitchFamily="34" charset="0"/>
                <a:cs typeface="Arial" panose="020B0604020202020204" pitchFamily="34" charset="0"/>
              </a:rPr>
            </a:br>
            <a:br>
              <a:rPr lang="en-US" sz="1200" dirty="0">
                <a:latin typeface="Arial" panose="020B0604020202020204" pitchFamily="34" charset="0"/>
                <a:cs typeface="Arial" panose="020B0604020202020204" pitchFamily="34" charset="0"/>
              </a:rPr>
            </a:br>
            <a:br>
              <a:rPr lang="en-US" sz="1200" dirty="0">
                <a:latin typeface="Arial" panose="020B0604020202020204" pitchFamily="34" charset="0"/>
                <a:cs typeface="Arial" panose="020B0604020202020204" pitchFamily="34" charset="0"/>
              </a:rPr>
            </a:br>
            <a:br>
              <a:rPr lang="en-US" sz="1200" dirty="0">
                <a:latin typeface="Arial" panose="020B0604020202020204" pitchFamily="34" charset="0"/>
                <a:cs typeface="Arial" panose="020B0604020202020204" pitchFamily="34" charset="0"/>
              </a:rPr>
            </a:br>
            <a:br>
              <a:rPr lang="en-US" sz="1200" dirty="0">
                <a:latin typeface="Arial" panose="020B0604020202020204" pitchFamily="34" charset="0"/>
                <a:cs typeface="Arial" panose="020B0604020202020204" pitchFamily="34" charset="0"/>
              </a:rPr>
            </a:br>
            <a:br>
              <a:rPr lang="en-US" sz="1200" dirty="0">
                <a:latin typeface="Arial" panose="020B0604020202020204" pitchFamily="34" charset="0"/>
                <a:cs typeface="Arial" panose="020B0604020202020204" pitchFamily="34" charset="0"/>
              </a:rPr>
            </a:br>
            <a:br>
              <a:rPr lang="en-US" sz="1200" dirty="0">
                <a:latin typeface="Arial" panose="020B0604020202020204" pitchFamily="34" charset="0"/>
                <a:cs typeface="Arial" panose="020B0604020202020204" pitchFamily="34" charset="0"/>
              </a:rPr>
            </a:br>
            <a:br>
              <a:rPr lang="en-US" sz="1200" dirty="0">
                <a:latin typeface="Arial" panose="020B0604020202020204" pitchFamily="34" charset="0"/>
                <a:cs typeface="Arial" panose="020B0604020202020204" pitchFamily="34" charset="0"/>
              </a:rPr>
            </a:br>
            <a:br>
              <a:rPr lang="en-US" sz="1200" dirty="0">
                <a:latin typeface="Arial" panose="020B0604020202020204" pitchFamily="34" charset="0"/>
                <a:cs typeface="Arial" panose="020B0604020202020204" pitchFamily="34" charset="0"/>
              </a:rPr>
            </a:br>
            <a:br>
              <a:rPr lang="en-US" sz="1200" dirty="0">
                <a:latin typeface="Arial" panose="020B0604020202020204" pitchFamily="34" charset="0"/>
                <a:cs typeface="Arial" panose="020B0604020202020204" pitchFamily="34" charset="0"/>
              </a:rPr>
            </a:br>
            <a:br>
              <a:rPr lang="en-US" sz="1200" dirty="0">
                <a:latin typeface="Arial" panose="020B0604020202020204" pitchFamily="34" charset="0"/>
                <a:cs typeface="Arial" panose="020B0604020202020204" pitchFamily="34" charset="0"/>
              </a:rPr>
            </a:br>
            <a:br>
              <a:rPr lang="en-US" sz="1200" dirty="0">
                <a:latin typeface="Arial" panose="020B0604020202020204" pitchFamily="34" charset="0"/>
                <a:cs typeface="Arial" panose="020B0604020202020204" pitchFamily="34" charset="0"/>
              </a:rPr>
            </a:br>
            <a:br>
              <a:rPr lang="en-US" sz="1200" dirty="0">
                <a:latin typeface="Arial" panose="020B0604020202020204" pitchFamily="34" charset="0"/>
                <a:cs typeface="Arial" panose="020B0604020202020204" pitchFamily="34" charset="0"/>
              </a:rPr>
            </a:br>
            <a:br>
              <a:rPr lang="en-US" sz="1200" dirty="0">
                <a:latin typeface="Arial" panose="020B0604020202020204" pitchFamily="34" charset="0"/>
                <a:cs typeface="Arial" panose="020B0604020202020204" pitchFamily="34" charset="0"/>
              </a:rPr>
            </a:br>
            <a:br>
              <a:rPr lang="en-US" sz="1200" dirty="0">
                <a:latin typeface="Arial" panose="020B0604020202020204" pitchFamily="34" charset="0"/>
                <a:cs typeface="Arial" panose="020B0604020202020204" pitchFamily="34" charset="0"/>
              </a:rPr>
            </a:br>
            <a:br>
              <a:rPr lang="en-US" sz="1200" dirty="0">
                <a:latin typeface="Arial" panose="020B0604020202020204" pitchFamily="34" charset="0"/>
                <a:cs typeface="Arial" panose="020B0604020202020204" pitchFamily="34" charset="0"/>
              </a:rPr>
            </a:br>
            <a:br>
              <a:rPr lang="en-US" sz="1200" dirty="0">
                <a:latin typeface="Arial" panose="020B0604020202020204" pitchFamily="34" charset="0"/>
                <a:cs typeface="Arial" panose="020B0604020202020204" pitchFamily="34" charset="0"/>
              </a:rPr>
            </a:br>
            <a:br>
              <a:rPr lang="en-US" sz="1200" dirty="0">
                <a:latin typeface="Arial" panose="020B0604020202020204" pitchFamily="34" charset="0"/>
                <a:cs typeface="Arial" panose="020B0604020202020204" pitchFamily="34" charset="0"/>
              </a:rPr>
            </a:br>
            <a:br>
              <a:rPr lang="en-US" sz="1200" dirty="0">
                <a:latin typeface="Arial" panose="020B0604020202020204" pitchFamily="34" charset="0"/>
                <a:cs typeface="Arial" panose="020B0604020202020204" pitchFamily="34" charset="0"/>
              </a:rPr>
            </a:br>
            <a:br>
              <a:rPr lang="en-US" sz="1200" dirty="0">
                <a:latin typeface="Arial" panose="020B0604020202020204" pitchFamily="34" charset="0"/>
                <a:cs typeface="Arial" panose="020B0604020202020204" pitchFamily="34" charset="0"/>
              </a:rPr>
            </a:br>
            <a:br>
              <a:rPr lang="en-US" sz="1200" dirty="0">
                <a:latin typeface="Arial" panose="020B0604020202020204" pitchFamily="34" charset="0"/>
                <a:cs typeface="Arial" panose="020B0604020202020204" pitchFamily="34" charset="0"/>
              </a:rPr>
            </a:br>
            <a:br>
              <a:rPr lang="en-US" sz="1200" dirty="0">
                <a:latin typeface="Arial" panose="020B0604020202020204" pitchFamily="34" charset="0"/>
                <a:cs typeface="Arial" panose="020B0604020202020204" pitchFamily="34" charset="0"/>
              </a:rPr>
            </a:br>
            <a:br>
              <a:rPr lang="en-US" sz="1200" dirty="0">
                <a:latin typeface="Arial" panose="020B0604020202020204" pitchFamily="34" charset="0"/>
                <a:cs typeface="Arial" panose="020B0604020202020204" pitchFamily="34" charset="0"/>
              </a:rPr>
            </a:br>
            <a:br>
              <a:rPr lang="en-US" sz="1200" dirty="0">
                <a:latin typeface="Arial" panose="020B0604020202020204" pitchFamily="34" charset="0"/>
                <a:cs typeface="Arial" panose="020B0604020202020204" pitchFamily="34" charset="0"/>
              </a:rPr>
            </a:br>
            <a:br>
              <a:rPr lang="en-US" sz="1200" dirty="0">
                <a:latin typeface="Arial" panose="020B0604020202020204" pitchFamily="34" charset="0"/>
                <a:cs typeface="Arial" panose="020B0604020202020204" pitchFamily="34" charset="0"/>
              </a:rPr>
            </a:br>
            <a:br>
              <a:rPr lang="en-US" sz="1200" dirty="0">
                <a:latin typeface="Arial" panose="020B0604020202020204" pitchFamily="34" charset="0"/>
                <a:cs typeface="Arial" panose="020B0604020202020204" pitchFamily="34" charset="0"/>
              </a:rPr>
            </a:br>
            <a:br>
              <a:rPr lang="en-US" sz="1200" dirty="0">
                <a:latin typeface="Arial" panose="020B0604020202020204" pitchFamily="34" charset="0"/>
                <a:cs typeface="Arial" panose="020B0604020202020204" pitchFamily="34" charset="0"/>
              </a:rPr>
            </a:br>
            <a:br>
              <a:rPr lang="en-US" sz="1200" dirty="0">
                <a:latin typeface="Arial" panose="020B0604020202020204" pitchFamily="34" charset="0"/>
                <a:cs typeface="Arial" panose="020B0604020202020204" pitchFamily="34" charset="0"/>
              </a:rPr>
            </a:b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 Click on the drop-down arrow next to Business Network</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 Select Ariba Proposals &amp; Questionnaires and the system should take you to the Palabora Dashboard. If not, click on more and select Palabora Copper. </a:t>
            </a:r>
            <a:br>
              <a:rPr lang="en-US" sz="1200" dirty="0">
                <a:latin typeface="Arial" panose="020B0604020202020204" pitchFamily="34" charset="0"/>
                <a:cs typeface="Arial" panose="020B0604020202020204" pitchFamily="34" charset="0"/>
              </a:rPr>
            </a:br>
            <a:endParaRPr lang="en-US" sz="1200" dirty="0">
              <a:latin typeface="Arial" panose="020B0604020202020204" pitchFamily="34" charset="0"/>
              <a:cs typeface="Arial" panose="020B0604020202020204" pitchFamily="34" charset="0"/>
            </a:endParaRPr>
          </a:p>
        </p:txBody>
      </p:sp>
      <p:pic>
        <p:nvPicPr>
          <p:cNvPr id="4" name="Content Placeholder 3">
            <a:extLst>
              <a:ext uri="{FF2B5EF4-FFF2-40B4-BE49-F238E27FC236}">
                <a16:creationId xmlns:a16="http://schemas.microsoft.com/office/drawing/2014/main" id="{253078FF-1DF2-561E-1C5C-5442D4CA3982}"/>
              </a:ext>
            </a:extLst>
          </p:cNvPr>
          <p:cNvPicPr>
            <a:picLocks noGrp="1" noChangeAspect="1"/>
          </p:cNvPicPr>
          <p:nvPr>
            <p:ph idx="1"/>
          </p:nvPr>
        </p:nvPicPr>
        <p:blipFill>
          <a:blip r:embed="rId2"/>
          <a:stretch>
            <a:fillRect/>
          </a:stretch>
        </p:blipFill>
        <p:spPr>
          <a:xfrm>
            <a:off x="1260837" y="950302"/>
            <a:ext cx="8607434" cy="4543913"/>
          </a:xfrm>
          <a:prstGeom prst="rect">
            <a:avLst/>
          </a:prstGeom>
        </p:spPr>
      </p:pic>
    </p:spTree>
    <p:extLst>
      <p:ext uri="{BB962C8B-B14F-4D97-AF65-F5344CB8AC3E}">
        <p14:creationId xmlns:p14="http://schemas.microsoft.com/office/powerpoint/2010/main" val="92428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3000"/>
                <a:satMod val="150000"/>
                <a:shade val="98000"/>
                <a:lumMod val="102000"/>
              </a:schemeClr>
            </a:gs>
            <a:gs pos="50000">
              <a:schemeClr val="bg2">
                <a:tint val="98000"/>
                <a:satMod val="130000"/>
                <a:shade val="90000"/>
                <a:lumMod val="103000"/>
              </a:schemeClr>
            </a:gs>
            <a:gs pos="100000">
              <a:schemeClr val="bg2">
                <a:shade val="63000"/>
                <a:satMod val="120000"/>
              </a:schemeClr>
            </a:gs>
          </a:gsLst>
          <a:lin ang="5400000" scaled="0"/>
        </a:gradFill>
        <a:effectLst/>
      </p:bgPr>
    </p:bg>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6AA24DE7-C336-4994-8C52-D9B3F3D0F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3311" y="953311"/>
            <a:ext cx="10603149" cy="5263867"/>
          </a:xfrm>
          <a:prstGeom prst="roundRect">
            <a:avLst>
              <a:gd name="adj" fmla="val 1566"/>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C886D0-51CF-1258-C101-56597658040D}"/>
              </a:ext>
            </a:extLst>
          </p:cNvPr>
          <p:cNvSpPr>
            <a:spLocks noGrp="1"/>
          </p:cNvSpPr>
          <p:nvPr>
            <p:ph type="title"/>
          </p:nvPr>
        </p:nvSpPr>
        <p:spPr>
          <a:xfrm>
            <a:off x="640080" y="640080"/>
            <a:ext cx="2752354" cy="2709275"/>
          </a:xfrm>
          <a:prstGeom prst="rect">
            <a:avLst/>
          </a:prstGeom>
          <a:solidFill>
            <a:srgbClr val="5A4C47"/>
          </a:solidFill>
          <a:ln>
            <a:solidFill>
              <a:srgbClr val="5A4C47"/>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The two registration questionnaires should then appear for you to complete and submit:  </a:t>
            </a:r>
          </a:p>
        </p:txBody>
      </p:sp>
      <p:pic>
        <p:nvPicPr>
          <p:cNvPr id="7" name="Content Placeholder 6">
            <a:extLst>
              <a:ext uri="{FF2B5EF4-FFF2-40B4-BE49-F238E27FC236}">
                <a16:creationId xmlns:a16="http://schemas.microsoft.com/office/drawing/2014/main" id="{236E7E61-78E2-C094-08CC-B7EE019D048A}"/>
              </a:ext>
            </a:extLst>
          </p:cNvPr>
          <p:cNvPicPr>
            <a:picLocks noGrp="1" noChangeAspect="1"/>
          </p:cNvPicPr>
          <p:nvPr>
            <p:ph idx="1"/>
          </p:nvPr>
        </p:nvPicPr>
        <p:blipFill>
          <a:blip r:embed="rId2"/>
          <a:stretch>
            <a:fillRect/>
          </a:stretch>
        </p:blipFill>
        <p:spPr>
          <a:xfrm>
            <a:off x="4110665" y="1739603"/>
            <a:ext cx="6804078" cy="3691211"/>
          </a:xfrm>
          <a:prstGeom prst="rect">
            <a:avLst/>
          </a:prstGeom>
        </p:spPr>
      </p:pic>
    </p:spTree>
    <p:extLst>
      <p:ext uri="{BB962C8B-B14F-4D97-AF65-F5344CB8AC3E}">
        <p14:creationId xmlns:p14="http://schemas.microsoft.com/office/powerpoint/2010/main" val="7704843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TotalTime>
  <Words>1021</Words>
  <Application>Microsoft Office PowerPoint</Application>
  <PresentationFormat>Widescreen</PresentationFormat>
  <Paragraphs>90</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Wingdings</vt:lpstr>
      <vt:lpstr>Office Theme</vt:lpstr>
      <vt:lpstr>Supplier Ariba Registration and Approval Process</vt:lpstr>
      <vt:lpstr>Solution Key Components</vt:lpstr>
      <vt:lpstr>     1. Supplier Request  </vt:lpstr>
      <vt:lpstr>Supplier must provide this information prior receiving a link</vt:lpstr>
      <vt:lpstr>Supplier will be sent a link to register on Ariba, see example   - Click on “Click here to proceed”   - Click on create Account if you already have an Ariba account / Sign up so that you can create an account.   - Then complete all the mandatory fields and continue to creating an account. </vt:lpstr>
      <vt:lpstr>You can also access the Palabora dashboard from: </vt:lpstr>
      <vt:lpstr>Example1: </vt:lpstr>
      <vt:lpstr> The Business Network Dashboard:                                - Click on the drop-down arrow next to Business Network - Select Ariba Proposals &amp; Questionnaires and the system should take you to the Palabora Dashboard. If not, click on more and select Palabora Copper.  </vt:lpstr>
      <vt:lpstr>The two registration questionnaires should then appear for you to complete and submit:  </vt:lpstr>
      <vt:lpstr>2. Supplier Registration</vt:lpstr>
      <vt:lpstr>The Banking data questionnaire: </vt:lpstr>
      <vt:lpstr>NB: Foreign vendor with account numbers that are longer that 17 digits, please take note of the below note on 1.6: </vt:lpstr>
      <vt:lpstr>The Registration questionnaire: </vt:lpstr>
      <vt:lpstr>PowerPoint Presentation</vt:lpstr>
      <vt:lpstr>PowerPoint Presentation</vt:lpstr>
      <vt:lpstr>3. Supplier Qualification</vt:lpstr>
      <vt:lpstr>The supplier qualification in an internal process and requires no action from the supplier. </vt:lpstr>
      <vt:lpstr>4. Preferred Supplier</vt:lpstr>
      <vt:lpstr>       Suppliers will be preferred before they can be synced to SAP to generate a vendor number. This is also an internal process, and the approval process is as follows:     Then the vendor is synced to SAP and Vendor number is shared with the supplier along with the terms and conditions.     NB: Compliance documents to be updated by supplier on Ariba timeously as they expire. It is the responsibility of the supplier to ensure that their details are always correct and up to date, especially the banking information.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Supplier Ariba Registration and Approval Process</dc:title>
  <dc:creator>Rasekhokha, Salome (Palabora)</dc:creator>
  <cp:lastModifiedBy>Rasekhokha, Salome (Palabora)</cp:lastModifiedBy>
  <cp:revision>8</cp:revision>
  <dcterms:created xsi:type="dcterms:W3CDTF">2024-04-04T11:37:28Z</dcterms:created>
  <dcterms:modified xsi:type="dcterms:W3CDTF">2024-04-05T12:27:00Z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78fedb0-e96a-4484-922f-31ecb0f557e1_Enabled">
    <vt:lpwstr>true</vt:lpwstr>
  </property>
  <property fmtid="{D5CDD505-2E9C-101B-9397-08002B2CF9AE}" pid="3" name="MSIP_Label_178fedb0-e96a-4484-922f-31ecb0f557e1_SetDate">
    <vt:lpwstr>2024-04-04T13:55:34Z</vt:lpwstr>
  </property>
  <property fmtid="{D5CDD505-2E9C-101B-9397-08002B2CF9AE}" pid="4" name="MSIP_Label_178fedb0-e96a-4484-922f-31ecb0f557e1_Method">
    <vt:lpwstr>Standard</vt:lpwstr>
  </property>
  <property fmtid="{D5CDD505-2E9C-101B-9397-08002B2CF9AE}" pid="5" name="MSIP_Label_178fedb0-e96a-4484-922f-31ecb0f557e1_Name">
    <vt:lpwstr>Public</vt:lpwstr>
  </property>
  <property fmtid="{D5CDD505-2E9C-101B-9397-08002B2CF9AE}" pid="6" name="MSIP_Label_178fedb0-e96a-4484-922f-31ecb0f557e1_SiteId">
    <vt:lpwstr>2254825f-b97b-4abf-a6ce-bff91bd0aab4</vt:lpwstr>
  </property>
  <property fmtid="{D5CDD505-2E9C-101B-9397-08002B2CF9AE}" pid="7" name="MSIP_Label_178fedb0-e96a-4484-922f-31ecb0f557e1_ActionId">
    <vt:lpwstr>d7b16145-272d-4039-b2fa-36cb835a94e1</vt:lpwstr>
  </property>
  <property fmtid="{D5CDD505-2E9C-101B-9397-08002B2CF9AE}" pid="8" name="MSIP_Label_178fedb0-e96a-4484-922f-31ecb0f557e1_ContentBits">
    <vt:lpwstr>1</vt:lpwstr>
  </property>
  <property fmtid="{D5CDD505-2E9C-101B-9397-08002B2CF9AE}" pid="9" name="ClassificationContentMarkingHeaderLocations">
    <vt:lpwstr>Office Theme:8</vt:lpwstr>
  </property>
  <property fmtid="{D5CDD505-2E9C-101B-9397-08002B2CF9AE}" pid="10" name="ClassificationContentMarkingHeaderText">
    <vt:lpwstr>Palabora Copper (Pty) Limited - Public</vt:lpwstr>
  </property>
</Properties>
</file>